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57" r:id="rId3"/>
    <p:sldId id="258" r:id="rId4"/>
    <p:sldId id="259" r:id="rId5"/>
    <p:sldId id="260" r:id="rId6"/>
    <p:sldId id="275" r:id="rId7"/>
    <p:sldId id="276"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12/10/2025</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42083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12/10/2025</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5691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12/10/2025</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7692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12/10/2025</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354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12/10/2025</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2457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12/10/2025</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8058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12/10/2025</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0297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12/10/2025</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9943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12/10/2025</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312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12/10/2025</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8551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12/10/2025</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3511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12/10/2025</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243420074"/>
      </p:ext>
    </p:extLst>
  </p:cSld>
  <p:clrMap bg1="lt1" tx1="dk1" bg2="lt2" tx2="dk2" accent1="accent1" accent2="accent2" accent3="accent3" accent4="accent4" accent5="accent5" accent6="accent6" hlink="hlink" folHlink="folHlink"/>
  <p:sldLayoutIdLst>
    <p:sldLayoutId id="2147483734" r:id="rId1"/>
    <p:sldLayoutId id="2147483724" r:id="rId2"/>
    <p:sldLayoutId id="2147483725" r:id="rId3"/>
    <p:sldLayoutId id="2147483726" r:id="rId4"/>
    <p:sldLayoutId id="2147483727" r:id="rId5"/>
    <p:sldLayoutId id="2147483728" r:id="rId6"/>
    <p:sldLayoutId id="2147483729" r:id="rId7"/>
    <p:sldLayoutId id="2147483733" r:id="rId8"/>
    <p:sldLayoutId id="2147483730" r:id="rId9"/>
    <p:sldLayoutId id="2147483731" r:id="rId10"/>
    <p:sldLayoutId id="2147483732"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ebgate.ec.europa.eu/app-forms/af-ui-search-applications/#/my-applica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ua.gov.tr/haber/2025-basvuru-donemi-yuksekogretimde-hareketlilik-projeleri-ka171-basvuru-sonuclar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rasmus-plus.ec.europa.eu/programme-guide/part-a/eligible-countri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bnoe-rdUVil-lTkZAkjTz7QIItXqZHLs/edit?gid=1355103788" TargetMode="External"/><Relationship Id="rId2" Type="http://schemas.openxmlformats.org/officeDocument/2006/relationships/hyperlink" Target="https://www.ua.gov.tr/anasayfa/icerikler/teklif-cagrilari-ve-rehberl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C4056FD6-9767-4B1A-ACC2-9883F6A5B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79928" cy="6858000"/>
          </a:xfrm>
          <a:prstGeom prst="rect">
            <a:avLst/>
          </a:prstGeom>
          <a:blipFill dpi="0" rotWithShape="1">
            <a:blip r:embed="rId2">
              <a:alphaModFix amt="2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AB6B325-9C0F-CD2F-5D9D-2163BB0A9E2D}"/>
              </a:ext>
            </a:extLst>
          </p:cNvPr>
          <p:cNvPicPr>
            <a:picLocks noChangeAspect="1"/>
          </p:cNvPicPr>
          <p:nvPr/>
        </p:nvPicPr>
        <p:blipFill>
          <a:blip r:embed="rId3">
            <a:alphaModFix amt="70000"/>
          </a:blip>
          <a:srcRect t="6775" r="-1" b="36972"/>
          <a:stretch>
            <a:fillRect/>
          </a:stretch>
        </p:blipFill>
        <p:spPr>
          <a:xfrm>
            <a:off x="20" y="10"/>
            <a:ext cx="12188932" cy="6856614"/>
          </a:xfrm>
          <a:prstGeom prst="rect">
            <a:avLst/>
          </a:prstGeom>
        </p:spPr>
      </p:pic>
      <p:sp>
        <p:nvSpPr>
          <p:cNvPr id="2" name="Başlık 1">
            <a:extLst>
              <a:ext uri="{FF2B5EF4-FFF2-40B4-BE49-F238E27FC236}">
                <a16:creationId xmlns:a16="http://schemas.microsoft.com/office/drawing/2014/main" id="{221E7E1F-F160-5F24-320B-A312614AA948}"/>
              </a:ext>
            </a:extLst>
          </p:cNvPr>
          <p:cNvSpPr>
            <a:spLocks noGrp="1"/>
          </p:cNvSpPr>
          <p:nvPr>
            <p:ph type="ctrTitle"/>
          </p:nvPr>
        </p:nvSpPr>
        <p:spPr>
          <a:xfrm>
            <a:off x="996275" y="744909"/>
            <a:ext cx="10190071" cy="3145855"/>
          </a:xfrm>
        </p:spPr>
        <p:txBody>
          <a:bodyPr anchor="b">
            <a:normAutofit/>
          </a:bodyPr>
          <a:lstStyle/>
          <a:p>
            <a:r>
              <a:rPr lang="tr-TR" sz="5200" b="1" u="sng" dirty="0">
                <a:solidFill>
                  <a:srgbClr val="FFFFFF"/>
                </a:solidFill>
                <a:effectLst>
                  <a:outerShdw blurRad="38100" dist="38100" dir="2700000" algn="tl">
                    <a:srgbClr val="000000">
                      <a:alpha val="43137"/>
                    </a:srgbClr>
                  </a:outerShdw>
                </a:effectLst>
              </a:rPr>
              <a:t>ERASMUS+ KA171 PROJE TANITIM VE YAZIM TOPLANTISI</a:t>
            </a:r>
            <a:endParaRPr lang="tr-TR" sz="5200" u="sng" dirty="0">
              <a:solidFill>
                <a:srgbClr val="FFFFFF"/>
              </a:solidFill>
              <a:effectLst>
                <a:outerShdw blurRad="38100" dist="38100" dir="2700000" algn="tl">
                  <a:srgbClr val="000000">
                    <a:alpha val="43137"/>
                  </a:srgbClr>
                </a:outerShdw>
              </a:effectLst>
            </a:endParaRPr>
          </a:p>
        </p:txBody>
      </p:sp>
      <p:sp>
        <p:nvSpPr>
          <p:cNvPr id="3" name="Alt Başlık 2">
            <a:extLst>
              <a:ext uri="{FF2B5EF4-FFF2-40B4-BE49-F238E27FC236}">
                <a16:creationId xmlns:a16="http://schemas.microsoft.com/office/drawing/2014/main" id="{D3C92871-E0BD-C7CC-CFB6-24E0FC029FD3}"/>
              </a:ext>
            </a:extLst>
          </p:cNvPr>
          <p:cNvSpPr>
            <a:spLocks noGrp="1"/>
          </p:cNvSpPr>
          <p:nvPr>
            <p:ph type="subTitle" idx="1"/>
          </p:nvPr>
        </p:nvSpPr>
        <p:spPr>
          <a:xfrm>
            <a:off x="1218708" y="4069780"/>
            <a:ext cx="9781327" cy="2056617"/>
          </a:xfrm>
        </p:spPr>
        <p:txBody>
          <a:bodyPr anchor="t">
            <a:normAutofit/>
          </a:bodyPr>
          <a:lstStyle/>
          <a:p>
            <a:r>
              <a:rPr lang="tr-TR" sz="2200" b="1">
                <a:solidFill>
                  <a:srgbClr val="FFFFFF"/>
                </a:solidFill>
              </a:rPr>
              <a:t>ISPARTA UYGULAMALI BİLİMLER ÜNİVERSİTESİ</a:t>
            </a:r>
            <a:endParaRPr lang="tr-TR" sz="2200">
              <a:solidFill>
                <a:srgbClr val="FFFFFF"/>
              </a:solidFill>
            </a:endParaRPr>
          </a:p>
          <a:p>
            <a:r>
              <a:rPr lang="tr-TR" sz="2200" b="1">
                <a:solidFill>
                  <a:srgbClr val="FFFFFF"/>
                </a:solidFill>
              </a:rPr>
              <a:t>ERASMUS KOORDİNATÖRLÜĞÜ</a:t>
            </a:r>
          </a:p>
          <a:p>
            <a:r>
              <a:rPr lang="tr-TR" sz="2200" b="1">
                <a:solidFill>
                  <a:srgbClr val="FFFFFF"/>
                </a:solidFill>
              </a:rPr>
              <a:t>(10 ARALIK 2025 14.00)</a:t>
            </a:r>
            <a:endParaRPr lang="tr-TR" sz="2200">
              <a:solidFill>
                <a:srgbClr val="FFFFFF"/>
              </a:solidFill>
            </a:endParaRPr>
          </a:p>
        </p:txBody>
      </p:sp>
    </p:spTree>
    <p:extLst>
      <p:ext uri="{BB962C8B-B14F-4D97-AF65-F5344CB8AC3E}">
        <p14:creationId xmlns:p14="http://schemas.microsoft.com/office/powerpoint/2010/main" val="174257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8C2E83-3D2C-A6E7-EB46-454B411AAA74}"/>
              </a:ext>
            </a:extLst>
          </p:cNvPr>
          <p:cNvSpPr>
            <a:spLocks noGrp="1"/>
          </p:cNvSpPr>
          <p:nvPr>
            <p:ph type="title"/>
          </p:nvPr>
        </p:nvSpPr>
        <p:spPr/>
        <p:txBody>
          <a:bodyPr>
            <a:normAutofit/>
          </a:bodyPr>
          <a:lstStyle/>
          <a:p>
            <a:r>
              <a:rPr lang="tr-TR" sz="3200" dirty="0"/>
              <a:t>İş Akışının Tanıtımı: Erasmus+ KA171 Başvuru Süreci</a:t>
            </a:r>
          </a:p>
        </p:txBody>
      </p:sp>
      <p:sp>
        <p:nvSpPr>
          <p:cNvPr id="3" name="İçerik Yer Tutucusu 2">
            <a:extLst>
              <a:ext uri="{FF2B5EF4-FFF2-40B4-BE49-F238E27FC236}">
                <a16:creationId xmlns:a16="http://schemas.microsoft.com/office/drawing/2014/main" id="{D424AAE0-CB95-4305-D22A-DE84BA7258AC}"/>
              </a:ext>
            </a:extLst>
          </p:cNvPr>
          <p:cNvSpPr>
            <a:spLocks noGrp="1"/>
          </p:cNvSpPr>
          <p:nvPr>
            <p:ph idx="1"/>
          </p:nvPr>
        </p:nvSpPr>
        <p:spPr/>
        <p:txBody>
          <a:bodyPr/>
          <a:lstStyle/>
          <a:p>
            <a:r>
              <a:rPr lang="tr-TR" dirty="0"/>
              <a:t>Erasmus+ KA171 alanında anlaşma sağlanması üç aşamada tamamlanır: </a:t>
            </a:r>
          </a:p>
          <a:p>
            <a:r>
              <a:rPr lang="tr-TR" dirty="0"/>
              <a:t>i) Başvuru öncesi ön hazırlık, </a:t>
            </a:r>
          </a:p>
          <a:p>
            <a:r>
              <a:rPr lang="tr-TR" dirty="0"/>
              <a:t>ii) Başvuru süreci ve </a:t>
            </a:r>
          </a:p>
          <a:p>
            <a:r>
              <a:rPr lang="tr-TR" dirty="0"/>
              <a:t>iii) Başvuru sonuçlarının duyurulması sonrası.</a:t>
            </a:r>
          </a:p>
          <a:p>
            <a:endParaRPr lang="tr-TR" dirty="0"/>
          </a:p>
        </p:txBody>
      </p:sp>
    </p:spTree>
    <p:extLst>
      <p:ext uri="{BB962C8B-B14F-4D97-AF65-F5344CB8AC3E}">
        <p14:creationId xmlns:p14="http://schemas.microsoft.com/office/powerpoint/2010/main" val="11363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2321A7-645C-8A3F-0B04-8BEA8A11A05C}"/>
              </a:ext>
            </a:extLst>
          </p:cNvPr>
          <p:cNvSpPr>
            <a:spLocks noGrp="1"/>
          </p:cNvSpPr>
          <p:nvPr>
            <p:ph type="title"/>
          </p:nvPr>
        </p:nvSpPr>
        <p:spPr/>
        <p:txBody>
          <a:bodyPr>
            <a:normAutofit/>
          </a:bodyPr>
          <a:lstStyle/>
          <a:p>
            <a:r>
              <a:rPr lang="tr-TR" sz="3200" dirty="0"/>
              <a:t>İş Akışının Tanıtımı: Erasmus+ KA171 Başvuru Süreci</a:t>
            </a:r>
          </a:p>
        </p:txBody>
      </p:sp>
      <p:sp>
        <p:nvSpPr>
          <p:cNvPr id="3" name="İçerik Yer Tutucusu 2">
            <a:extLst>
              <a:ext uri="{FF2B5EF4-FFF2-40B4-BE49-F238E27FC236}">
                <a16:creationId xmlns:a16="http://schemas.microsoft.com/office/drawing/2014/main" id="{14D33D7D-6F6F-591C-BA25-7CD795312BBF}"/>
              </a:ext>
            </a:extLst>
          </p:cNvPr>
          <p:cNvSpPr>
            <a:spLocks noGrp="1"/>
          </p:cNvSpPr>
          <p:nvPr>
            <p:ph idx="1"/>
          </p:nvPr>
        </p:nvSpPr>
        <p:spPr/>
        <p:txBody>
          <a:bodyPr>
            <a:normAutofit fontScale="55000" lnSpcReduction="20000"/>
          </a:bodyPr>
          <a:lstStyle/>
          <a:p>
            <a:r>
              <a:rPr lang="tr-TR" b="1" dirty="0"/>
              <a:t>i)</a:t>
            </a:r>
            <a:r>
              <a:rPr lang="tr-TR" dirty="0"/>
              <a:t> </a:t>
            </a:r>
            <a:r>
              <a:rPr lang="tr-TR" b="1" u="sng" dirty="0"/>
              <a:t>Başvuru öncesi ön hazırlık süreci</a:t>
            </a:r>
            <a:endParaRPr lang="tr-TR" sz="2400" b="1" dirty="0"/>
          </a:p>
          <a:p>
            <a:pPr lvl="0"/>
            <a:r>
              <a:rPr lang="tr-TR" dirty="0" err="1"/>
              <a:t>MoU</a:t>
            </a:r>
            <a:r>
              <a:rPr lang="tr-TR" dirty="0"/>
              <a:t> yapmak isteyenlerin (danışmanlar) niyetlerini </a:t>
            </a:r>
            <a:r>
              <a:rPr lang="tr-TR" dirty="0" err="1"/>
              <a:t>email</a:t>
            </a:r>
            <a:r>
              <a:rPr lang="tr-TR" dirty="0"/>
              <a:t> ile Erasmus Ofisimize (Ofis) bildirmesi</a:t>
            </a:r>
            <a:endParaRPr lang="tr-TR" sz="2400" dirty="0"/>
          </a:p>
          <a:p>
            <a:pPr lvl="0"/>
            <a:r>
              <a:rPr lang="tr-TR" dirty="0" err="1"/>
              <a:t>MoU</a:t>
            </a:r>
            <a:r>
              <a:rPr lang="tr-TR" dirty="0"/>
              <a:t>, Ofis tarafından uygun görülürse </a:t>
            </a:r>
            <a:r>
              <a:rPr lang="tr-TR" b="1" dirty="0"/>
              <a:t>“</a:t>
            </a:r>
            <a:r>
              <a:rPr lang="tr-TR" b="1" dirty="0" err="1"/>
              <a:t>MoU</a:t>
            </a:r>
            <a:r>
              <a:rPr lang="tr-TR" b="1" dirty="0"/>
              <a:t> ikili anlaşma taslağı, </a:t>
            </a:r>
            <a:r>
              <a:rPr lang="tr-TR" b="1" dirty="0" err="1"/>
              <a:t>MoU</a:t>
            </a:r>
            <a:r>
              <a:rPr lang="tr-TR" b="1" dirty="0"/>
              <a:t> talep formu ve ICM başvuru formu (ICM </a:t>
            </a:r>
            <a:r>
              <a:rPr lang="tr-TR" b="1" dirty="0" err="1"/>
              <a:t>Partnership</a:t>
            </a:r>
            <a:r>
              <a:rPr lang="tr-TR" b="1" dirty="0"/>
              <a:t> Form)”</a:t>
            </a:r>
            <a:r>
              <a:rPr lang="tr-TR" dirty="0"/>
              <a:t> danışmana Ofis tarafından gönderilir</a:t>
            </a:r>
            <a:endParaRPr lang="tr-TR" sz="2400" dirty="0"/>
          </a:p>
          <a:p>
            <a:pPr lvl="1"/>
            <a:r>
              <a:rPr lang="tr-TR" dirty="0" err="1"/>
              <a:t>MoU</a:t>
            </a:r>
            <a:r>
              <a:rPr lang="tr-TR" dirty="0"/>
              <a:t> taslağının danışman tarafından anlaşma yapılacak kuruma iletilmesi ve onayının talep edilmesi</a:t>
            </a:r>
            <a:endParaRPr lang="tr-TR" sz="2000" dirty="0"/>
          </a:p>
          <a:p>
            <a:pPr lvl="1"/>
            <a:r>
              <a:rPr lang="tr-TR" dirty="0" err="1"/>
              <a:t>MoU</a:t>
            </a:r>
            <a:r>
              <a:rPr lang="tr-TR" dirty="0"/>
              <a:t> karşı kurum tarafından onaylandıktan sonra </a:t>
            </a:r>
            <a:r>
              <a:rPr lang="tr-TR" dirty="0" err="1"/>
              <a:t>MoU</a:t>
            </a:r>
            <a:r>
              <a:rPr lang="tr-TR" dirty="0"/>
              <a:t> ve </a:t>
            </a:r>
            <a:r>
              <a:rPr lang="tr-TR" dirty="0" err="1"/>
              <a:t>MoU</a:t>
            </a:r>
            <a:r>
              <a:rPr lang="tr-TR" dirty="0"/>
              <a:t> talep formuyla birlikte ofise iletilmesi</a:t>
            </a:r>
            <a:endParaRPr lang="tr-TR" sz="2000" dirty="0"/>
          </a:p>
          <a:p>
            <a:pPr lvl="1"/>
            <a:r>
              <a:rPr lang="tr-TR" dirty="0"/>
              <a:t>ICM formunun hem karşı kurum hem de danışman tarafından uygun yerlerinin doldurularak ofise iletilmesi</a:t>
            </a:r>
            <a:endParaRPr lang="tr-TR" sz="2000" dirty="0"/>
          </a:p>
          <a:p>
            <a:pPr lvl="0"/>
            <a:r>
              <a:rPr lang="tr-TR" dirty="0"/>
              <a:t>Danışman bu üç formun tamamlanmış hallerini Ofise gönderir (5 Ocak 2026)</a:t>
            </a:r>
            <a:endParaRPr lang="tr-TR" sz="2400" dirty="0"/>
          </a:p>
          <a:p>
            <a:r>
              <a:rPr lang="tr-TR" b="1" dirty="0"/>
              <a:t>ii) </a:t>
            </a:r>
            <a:r>
              <a:rPr lang="tr-TR" b="1" u="sng" dirty="0"/>
              <a:t>Başvuru süreci</a:t>
            </a:r>
            <a:endParaRPr lang="tr-TR" sz="2400" b="1" dirty="0"/>
          </a:p>
          <a:p>
            <a:pPr lvl="0"/>
            <a:r>
              <a:rPr lang="tr-TR" dirty="0"/>
              <a:t>Ofis, iletilen formlarla birlikte projeyi yazarak Ulusal Ajans’a başvurusunu tamamlar. (19 Şubat 2026)</a:t>
            </a:r>
            <a:endParaRPr lang="tr-TR" sz="2400" dirty="0"/>
          </a:p>
          <a:p>
            <a:r>
              <a:rPr lang="tr-TR" b="1" dirty="0"/>
              <a:t>iii) </a:t>
            </a:r>
            <a:r>
              <a:rPr lang="tr-TR" b="1" u="sng" dirty="0"/>
              <a:t>Başvuru sonuçlarının duyurulması sonrası</a:t>
            </a:r>
            <a:endParaRPr lang="tr-TR" sz="2400" b="1" dirty="0"/>
          </a:p>
          <a:p>
            <a:pPr lvl="0"/>
            <a:r>
              <a:rPr lang="tr-TR" dirty="0"/>
              <a:t>Başvuru sonuçları Ulusal Ajans tarafından duyurulduktan sonra verilen bütçenin kurumlara göre dağıtımının yapılması (Eylül-Ekim 2026)</a:t>
            </a:r>
            <a:endParaRPr lang="tr-TR" sz="2400" dirty="0"/>
          </a:p>
          <a:p>
            <a:pPr lvl="0"/>
            <a:r>
              <a:rPr lang="tr-TR" dirty="0"/>
              <a:t>Ofis tarafından yeni partnerlerle kurumlar arası Erasmus+ KA171 anlaşmasının yapılması (Ekim-Kasım 2026)</a:t>
            </a:r>
            <a:endParaRPr lang="tr-TR" sz="2400" dirty="0"/>
          </a:p>
        </p:txBody>
      </p:sp>
    </p:spTree>
    <p:extLst>
      <p:ext uri="{BB962C8B-B14F-4D97-AF65-F5344CB8AC3E}">
        <p14:creationId xmlns:p14="http://schemas.microsoft.com/office/powerpoint/2010/main" val="59617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İçerik Yer Tutucusu 4">
            <a:extLst>
              <a:ext uri="{FF2B5EF4-FFF2-40B4-BE49-F238E27FC236}">
                <a16:creationId xmlns:a16="http://schemas.microsoft.com/office/drawing/2014/main" id="{F256688E-21F5-789C-4057-80CD4EDE327E}"/>
              </a:ext>
            </a:extLst>
          </p:cNvPr>
          <p:cNvPicPr>
            <a:picLocks noGrp="1" noChangeAspect="1"/>
          </p:cNvPicPr>
          <p:nvPr>
            <p:ph idx="1"/>
          </p:nvPr>
        </p:nvPicPr>
        <p:blipFill>
          <a:blip r:embed="rId3">
            <a:alphaModFix/>
            <a:extLst>
              <a:ext uri="{28A0092B-C50C-407E-A947-70E740481C1C}">
                <a14:useLocalDpi xmlns:a14="http://schemas.microsoft.com/office/drawing/2010/main" val="0"/>
              </a:ext>
            </a:extLst>
          </a:blip>
          <a:srcRect r="893"/>
          <a:stretch>
            <a:fillRect/>
          </a:stretch>
        </p:blipFill>
        <p:spPr>
          <a:xfrm>
            <a:off x="-2988" y="10"/>
            <a:ext cx="12188952" cy="6856614"/>
          </a:xfrm>
          <a:prstGeom prst="rect">
            <a:avLst/>
          </a:prstGeom>
        </p:spPr>
      </p:pic>
    </p:spTree>
    <p:extLst>
      <p:ext uri="{BB962C8B-B14F-4D97-AF65-F5344CB8AC3E}">
        <p14:creationId xmlns:p14="http://schemas.microsoft.com/office/powerpoint/2010/main" val="200374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3E9F33-59EE-5A21-3458-7CFAF53C9C5E}"/>
              </a:ext>
            </a:extLst>
          </p:cNvPr>
          <p:cNvSpPr>
            <a:spLocks noGrp="1"/>
          </p:cNvSpPr>
          <p:nvPr>
            <p:ph type="title"/>
          </p:nvPr>
        </p:nvSpPr>
        <p:spPr/>
        <p:txBody>
          <a:bodyPr>
            <a:normAutofit/>
          </a:bodyPr>
          <a:lstStyle/>
          <a:p>
            <a:r>
              <a:rPr lang="tr-TR" u="sng" dirty="0"/>
              <a:t>Başvuru Öncesi Ön Hazırlık</a:t>
            </a:r>
            <a:endParaRPr lang="tr-TR" dirty="0"/>
          </a:p>
        </p:txBody>
      </p:sp>
      <p:sp>
        <p:nvSpPr>
          <p:cNvPr id="3" name="İçerik Yer Tutucusu 2">
            <a:extLst>
              <a:ext uri="{FF2B5EF4-FFF2-40B4-BE49-F238E27FC236}">
                <a16:creationId xmlns:a16="http://schemas.microsoft.com/office/drawing/2014/main" id="{03AE546A-5501-A0DC-F9F0-F956F53FC904}"/>
              </a:ext>
            </a:extLst>
          </p:cNvPr>
          <p:cNvSpPr>
            <a:spLocks noGrp="1"/>
          </p:cNvSpPr>
          <p:nvPr>
            <p:ph idx="1"/>
          </p:nvPr>
        </p:nvSpPr>
        <p:spPr/>
        <p:txBody>
          <a:bodyPr>
            <a:normAutofit fontScale="77500" lnSpcReduction="20000"/>
          </a:bodyPr>
          <a:lstStyle/>
          <a:p>
            <a:r>
              <a:rPr lang="tr-TR" b="1" dirty="0"/>
              <a:t>Mutabakat Zaptı (Memorandum of </a:t>
            </a:r>
            <a:r>
              <a:rPr lang="tr-TR" b="1" dirty="0" err="1"/>
              <a:t>Understanding</a:t>
            </a:r>
            <a:r>
              <a:rPr lang="tr-TR" b="1" dirty="0"/>
              <a:t> – </a:t>
            </a:r>
            <a:r>
              <a:rPr lang="tr-TR" b="1" dirty="0" err="1"/>
              <a:t>MoU</a:t>
            </a:r>
            <a:r>
              <a:rPr lang="tr-TR" b="1" dirty="0"/>
              <a:t>)</a:t>
            </a:r>
          </a:p>
          <a:p>
            <a:r>
              <a:rPr lang="tr-TR" dirty="0" err="1"/>
              <a:t>MoU</a:t>
            </a:r>
            <a:r>
              <a:rPr lang="tr-TR" dirty="0"/>
              <a:t> (Mutabakat Zaptı), iki kurum arasında yapılacak iş birliğinin temel çerçevesini ve niyetlerini yazılı olarak ortaya koyan, ön anlaşma niteliğinde resmî bir belgedir.</a:t>
            </a:r>
          </a:p>
          <a:p>
            <a:r>
              <a:rPr lang="tr-TR" dirty="0"/>
              <a:t>Başvuru sürecine geçmeden önce, anlaşma yapılması hedeflenen üniversite ile iş birliğinin çerçevesini belirleyen bir </a:t>
            </a:r>
            <a:r>
              <a:rPr lang="tr-TR" dirty="0" err="1"/>
              <a:t>MoU</a:t>
            </a:r>
            <a:r>
              <a:rPr lang="tr-TR" dirty="0"/>
              <a:t> (Mutabakat Zaptı) taslağı hazırlanır. </a:t>
            </a:r>
            <a:r>
              <a:rPr lang="tr-TR" b="1" dirty="0"/>
              <a:t> </a:t>
            </a:r>
          </a:p>
          <a:p>
            <a:r>
              <a:rPr lang="tr-TR" b="1" dirty="0"/>
              <a:t>Notlar:</a:t>
            </a:r>
            <a:endParaRPr lang="tr-TR" dirty="0"/>
          </a:p>
          <a:p>
            <a:r>
              <a:rPr lang="tr-TR" dirty="0"/>
              <a:t>* </a:t>
            </a:r>
            <a:r>
              <a:rPr lang="tr-TR" dirty="0" err="1"/>
              <a:t>MoU’nun</a:t>
            </a:r>
            <a:r>
              <a:rPr lang="tr-TR" dirty="0"/>
              <a:t> onayında karşı kurumun prosedürlerinden kaynaklanan bir gecikme yaşanırsa ICM önceliklendirilir.</a:t>
            </a:r>
          </a:p>
          <a:p>
            <a:r>
              <a:rPr lang="tr-TR" dirty="0"/>
              <a:t>* Karşı kurum, üniversitemizin </a:t>
            </a:r>
            <a:r>
              <a:rPr lang="tr-TR" dirty="0" err="1"/>
              <a:t>MoU</a:t>
            </a:r>
            <a:r>
              <a:rPr lang="tr-TR" dirty="0"/>
              <a:t> taslağına alternatif olarak kendi </a:t>
            </a:r>
            <a:r>
              <a:rPr lang="tr-TR" dirty="0" err="1"/>
              <a:t>MoU</a:t>
            </a:r>
            <a:r>
              <a:rPr lang="tr-TR" dirty="0"/>
              <a:t> taslağını önerirse taslak, Ofisimiz ve ilgili birimler tarafından incelenir.</a:t>
            </a:r>
          </a:p>
          <a:p>
            <a:endParaRPr lang="tr-TR" dirty="0"/>
          </a:p>
        </p:txBody>
      </p:sp>
    </p:spTree>
    <p:extLst>
      <p:ext uri="{BB962C8B-B14F-4D97-AF65-F5344CB8AC3E}">
        <p14:creationId xmlns:p14="http://schemas.microsoft.com/office/powerpoint/2010/main" val="1481069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0FB19B-0621-8D05-7F77-EB272F178EE4}"/>
              </a:ext>
            </a:extLst>
          </p:cNvPr>
          <p:cNvSpPr>
            <a:spLocks noGrp="1"/>
          </p:cNvSpPr>
          <p:nvPr>
            <p:ph type="title"/>
          </p:nvPr>
        </p:nvSpPr>
        <p:spPr/>
        <p:txBody>
          <a:bodyPr/>
          <a:lstStyle/>
          <a:p>
            <a:r>
              <a:rPr lang="tr-TR" u="sng" dirty="0"/>
              <a:t>Başvuru Öncesi Ön Hazırlık</a:t>
            </a:r>
            <a:endParaRPr lang="tr-TR" dirty="0"/>
          </a:p>
        </p:txBody>
      </p:sp>
      <p:sp>
        <p:nvSpPr>
          <p:cNvPr id="3" name="İçerik Yer Tutucusu 2">
            <a:extLst>
              <a:ext uri="{FF2B5EF4-FFF2-40B4-BE49-F238E27FC236}">
                <a16:creationId xmlns:a16="http://schemas.microsoft.com/office/drawing/2014/main" id="{1A5F5032-3250-0390-7429-0379573917C3}"/>
              </a:ext>
            </a:extLst>
          </p:cNvPr>
          <p:cNvSpPr>
            <a:spLocks noGrp="1"/>
          </p:cNvSpPr>
          <p:nvPr>
            <p:ph idx="1"/>
          </p:nvPr>
        </p:nvSpPr>
        <p:spPr/>
        <p:txBody>
          <a:bodyPr/>
          <a:lstStyle/>
          <a:p>
            <a:r>
              <a:rPr lang="tr-TR" b="1" dirty="0" err="1"/>
              <a:t>MoU</a:t>
            </a:r>
            <a:r>
              <a:rPr lang="tr-TR" b="1" dirty="0"/>
              <a:t> Talep Formunun Doldurulması</a:t>
            </a:r>
          </a:p>
          <a:p>
            <a:r>
              <a:rPr lang="tr-TR" dirty="0"/>
              <a:t>Anlaşma yapılması hedeflenen üniversiteye ilişkin bilgilerin yer aldığı </a:t>
            </a:r>
            <a:r>
              <a:rPr lang="tr-TR" dirty="0" err="1"/>
              <a:t>MoU</a:t>
            </a:r>
            <a:r>
              <a:rPr lang="tr-TR" dirty="0"/>
              <a:t> başvuru formu doldurulur. </a:t>
            </a:r>
          </a:p>
          <a:p>
            <a:r>
              <a:rPr lang="tr-TR" dirty="0"/>
              <a:t>Form, ilgili danışman/öğretim üyesi tarafından doldurulduktan sonra ofise teslim edilir.</a:t>
            </a:r>
          </a:p>
        </p:txBody>
      </p:sp>
    </p:spTree>
    <p:extLst>
      <p:ext uri="{BB962C8B-B14F-4D97-AF65-F5344CB8AC3E}">
        <p14:creationId xmlns:p14="http://schemas.microsoft.com/office/powerpoint/2010/main" val="153163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787431-C09B-CA25-597F-7CD8404D4AD5}"/>
              </a:ext>
            </a:extLst>
          </p:cNvPr>
          <p:cNvSpPr>
            <a:spLocks noGrp="1"/>
          </p:cNvSpPr>
          <p:nvPr>
            <p:ph type="title"/>
          </p:nvPr>
        </p:nvSpPr>
        <p:spPr/>
        <p:txBody>
          <a:bodyPr/>
          <a:lstStyle/>
          <a:p>
            <a:r>
              <a:rPr lang="tr-TR" u="sng" dirty="0"/>
              <a:t>Başvuru Öncesi Ön Hazırlık</a:t>
            </a:r>
            <a:endParaRPr lang="tr-TR" dirty="0"/>
          </a:p>
        </p:txBody>
      </p:sp>
      <p:sp>
        <p:nvSpPr>
          <p:cNvPr id="3" name="İçerik Yer Tutucusu 2">
            <a:extLst>
              <a:ext uri="{FF2B5EF4-FFF2-40B4-BE49-F238E27FC236}">
                <a16:creationId xmlns:a16="http://schemas.microsoft.com/office/drawing/2014/main" id="{853397F3-AE15-5A8F-6782-3EA58A8CDD62}"/>
              </a:ext>
            </a:extLst>
          </p:cNvPr>
          <p:cNvSpPr>
            <a:spLocks noGrp="1"/>
          </p:cNvSpPr>
          <p:nvPr>
            <p:ph idx="1"/>
          </p:nvPr>
        </p:nvSpPr>
        <p:spPr/>
        <p:txBody>
          <a:bodyPr>
            <a:normAutofit fontScale="92500" lnSpcReduction="20000"/>
          </a:bodyPr>
          <a:lstStyle/>
          <a:p>
            <a:r>
              <a:rPr lang="tr-TR" b="1" dirty="0"/>
              <a:t>ICM Başvuru Formu (ICM </a:t>
            </a:r>
            <a:r>
              <a:rPr lang="tr-TR" b="1" dirty="0" err="1"/>
              <a:t>Partnership</a:t>
            </a:r>
            <a:r>
              <a:rPr lang="tr-TR" b="1" dirty="0"/>
              <a:t> Form)</a:t>
            </a:r>
          </a:p>
          <a:p>
            <a:r>
              <a:rPr lang="tr-TR" dirty="0"/>
              <a:t>Erasmus+ Uluslararası Kredi Hareketliliği (ICM) Ortaklık Formu, ISUBÜ ile iş birliği yapacak kurumların kurumsal bilgilerini, planlanan hareketlilik türlerini ve ortaklığın tematik odak alanlarını toplamayı amaçlayan tanıtıcı bir formdur. Ayrıca, proje sorumlularından, planlanan iş birliğinin kurumların uluslararasılaşma stratejisiyle ilişkisini, beklenen etkiyi ve yaygınlaştırma faaliyetlerini kısaca açıklamaları beklenmektedir.</a:t>
            </a:r>
          </a:p>
          <a:p>
            <a:r>
              <a:rPr lang="tr-TR" dirty="0"/>
              <a:t>ICM formu, iki kısımdan oluşmaktadır: i) Kurumsal bilgi bölümü, ii) Proje yazımı bölümü</a:t>
            </a:r>
          </a:p>
        </p:txBody>
      </p:sp>
    </p:spTree>
    <p:extLst>
      <p:ext uri="{BB962C8B-B14F-4D97-AF65-F5344CB8AC3E}">
        <p14:creationId xmlns:p14="http://schemas.microsoft.com/office/powerpoint/2010/main" val="660847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E7E04E-95CE-792A-6D95-DCF0553BA15E}"/>
              </a:ext>
            </a:extLst>
          </p:cNvPr>
          <p:cNvSpPr>
            <a:spLocks noGrp="1"/>
          </p:cNvSpPr>
          <p:nvPr>
            <p:ph type="title"/>
          </p:nvPr>
        </p:nvSpPr>
        <p:spPr/>
        <p:txBody>
          <a:bodyPr/>
          <a:lstStyle/>
          <a:p>
            <a:r>
              <a:rPr lang="tr-TR" u="sng" dirty="0"/>
              <a:t>Başvuru Öncesi Ön Hazırlık</a:t>
            </a:r>
            <a:endParaRPr lang="tr-TR" dirty="0"/>
          </a:p>
        </p:txBody>
      </p:sp>
      <p:sp>
        <p:nvSpPr>
          <p:cNvPr id="3" name="İçerik Yer Tutucusu 2">
            <a:extLst>
              <a:ext uri="{FF2B5EF4-FFF2-40B4-BE49-F238E27FC236}">
                <a16:creationId xmlns:a16="http://schemas.microsoft.com/office/drawing/2014/main" id="{2A24D14D-69B6-1AF6-A0AF-7B68DB85CF4B}"/>
              </a:ext>
            </a:extLst>
          </p:cNvPr>
          <p:cNvSpPr>
            <a:spLocks noGrp="1"/>
          </p:cNvSpPr>
          <p:nvPr>
            <p:ph idx="1"/>
          </p:nvPr>
        </p:nvSpPr>
        <p:spPr/>
        <p:txBody>
          <a:bodyPr/>
          <a:lstStyle/>
          <a:p>
            <a:r>
              <a:rPr lang="tr-TR" b="1" dirty="0"/>
              <a:t>ICM Başvuru Formu (ICM </a:t>
            </a:r>
            <a:r>
              <a:rPr lang="tr-TR" b="1" dirty="0" err="1"/>
              <a:t>Partnership</a:t>
            </a:r>
            <a:r>
              <a:rPr lang="tr-TR" b="1" dirty="0"/>
              <a:t> Form) &gt;&gt;</a:t>
            </a:r>
            <a:r>
              <a:rPr lang="tr-TR" dirty="0"/>
              <a:t>Kurumsal Bilgi Bölümü</a:t>
            </a:r>
          </a:p>
          <a:p>
            <a:r>
              <a:rPr lang="tr-TR" dirty="0"/>
              <a:t>Formun ilk kısmında, karşı kurumun kurumsal bilgileri yer alır ve anlaşma yapılacak kurum yetkilisi tarafından doldurulur.</a:t>
            </a:r>
          </a:p>
          <a:p>
            <a:r>
              <a:rPr lang="tr-TR" dirty="0"/>
              <a:t>Bu kısım, hareketlilik yapılacak kurumun tanımlanması ve projede doğru şekilde referans verilmesi için gereklidir.</a:t>
            </a:r>
          </a:p>
          <a:p>
            <a:pPr marL="0" indent="0">
              <a:buNone/>
            </a:pPr>
            <a:endParaRPr lang="tr-TR" dirty="0"/>
          </a:p>
        </p:txBody>
      </p:sp>
    </p:spTree>
    <p:extLst>
      <p:ext uri="{BB962C8B-B14F-4D97-AF65-F5344CB8AC3E}">
        <p14:creationId xmlns:p14="http://schemas.microsoft.com/office/powerpoint/2010/main" val="1496406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994836-A34F-658A-60E6-7F597507125E}"/>
              </a:ext>
            </a:extLst>
          </p:cNvPr>
          <p:cNvSpPr>
            <a:spLocks noGrp="1"/>
          </p:cNvSpPr>
          <p:nvPr>
            <p:ph type="title"/>
          </p:nvPr>
        </p:nvSpPr>
        <p:spPr/>
        <p:txBody>
          <a:bodyPr/>
          <a:lstStyle/>
          <a:p>
            <a:r>
              <a:rPr lang="tr-TR" u="sng" dirty="0"/>
              <a:t>Başvuru Öncesi Ön Hazırlık</a:t>
            </a:r>
            <a:endParaRPr lang="tr-TR" dirty="0"/>
          </a:p>
        </p:txBody>
      </p:sp>
      <p:sp>
        <p:nvSpPr>
          <p:cNvPr id="3" name="İçerik Yer Tutucusu 2">
            <a:extLst>
              <a:ext uri="{FF2B5EF4-FFF2-40B4-BE49-F238E27FC236}">
                <a16:creationId xmlns:a16="http://schemas.microsoft.com/office/drawing/2014/main" id="{5038A5F8-D249-36C3-61E2-D2EA00D340B4}"/>
              </a:ext>
            </a:extLst>
          </p:cNvPr>
          <p:cNvSpPr>
            <a:spLocks noGrp="1"/>
          </p:cNvSpPr>
          <p:nvPr>
            <p:ph idx="1"/>
          </p:nvPr>
        </p:nvSpPr>
        <p:spPr/>
        <p:txBody>
          <a:bodyPr>
            <a:normAutofit fontScale="92500" lnSpcReduction="20000"/>
          </a:bodyPr>
          <a:lstStyle/>
          <a:p>
            <a:r>
              <a:rPr lang="tr-TR" b="1" dirty="0"/>
              <a:t>ICM Başvuru Formu (ICM </a:t>
            </a:r>
            <a:r>
              <a:rPr lang="tr-TR" b="1" dirty="0" err="1"/>
              <a:t>Partnership</a:t>
            </a:r>
            <a:r>
              <a:rPr lang="tr-TR" b="1" dirty="0"/>
              <a:t> Form) &gt;&gt;</a:t>
            </a:r>
            <a:r>
              <a:rPr lang="tr-TR" dirty="0"/>
              <a:t>Proje Yazımı Bölümü &gt;&gt; </a:t>
            </a:r>
            <a:r>
              <a:rPr lang="tr-TR" u="sng" dirty="0" err="1"/>
              <a:t>Relevance</a:t>
            </a:r>
            <a:r>
              <a:rPr lang="tr-TR" u="sng" dirty="0"/>
              <a:t> </a:t>
            </a:r>
            <a:r>
              <a:rPr lang="tr-TR" u="sng" dirty="0" err="1"/>
              <a:t>Strategy</a:t>
            </a:r>
            <a:r>
              <a:rPr lang="tr-TR" u="sng" dirty="0"/>
              <a:t> (İlgililik Stratejisi)</a:t>
            </a:r>
            <a:endParaRPr lang="tr-TR" dirty="0"/>
          </a:p>
          <a:p>
            <a:r>
              <a:rPr lang="tr-TR" dirty="0"/>
              <a:t>Uluslararasılaşma stratejisiyle uyum</a:t>
            </a:r>
          </a:p>
          <a:p>
            <a:r>
              <a:rPr lang="tr-TR" dirty="0"/>
              <a:t>Bölge, ülke ve ortak seçiminin gerekçesi</a:t>
            </a:r>
          </a:p>
          <a:p>
            <a:r>
              <a:rPr lang="tr-TR" dirty="0"/>
              <a:t>Hareketlilik türleri için mantıklı gerekçe</a:t>
            </a:r>
          </a:p>
          <a:p>
            <a:r>
              <a:rPr lang="tr-TR" dirty="0"/>
              <a:t>Önceki iş birliği deneyimi</a:t>
            </a:r>
          </a:p>
          <a:p>
            <a:r>
              <a:rPr lang="tr-TR" dirty="0"/>
              <a:t>Kapasite ve hacim dengesi</a:t>
            </a:r>
          </a:p>
          <a:p>
            <a:r>
              <a:rPr lang="tr-TR" dirty="0"/>
              <a:t>AB değerleri ve yatay önceliklerle ilişki</a:t>
            </a:r>
          </a:p>
          <a:p>
            <a:r>
              <a:rPr lang="tr-TR" dirty="0"/>
              <a:t>Programa bağlı olmayan üçüncü ülkeler için katkı</a:t>
            </a:r>
          </a:p>
        </p:txBody>
      </p:sp>
    </p:spTree>
    <p:extLst>
      <p:ext uri="{BB962C8B-B14F-4D97-AF65-F5344CB8AC3E}">
        <p14:creationId xmlns:p14="http://schemas.microsoft.com/office/powerpoint/2010/main" val="225164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4B1FAB-620F-8B16-B172-80E885912625}"/>
              </a:ext>
            </a:extLst>
          </p:cNvPr>
          <p:cNvSpPr>
            <a:spLocks noGrp="1"/>
          </p:cNvSpPr>
          <p:nvPr>
            <p:ph type="title"/>
          </p:nvPr>
        </p:nvSpPr>
        <p:spPr/>
        <p:txBody>
          <a:bodyPr/>
          <a:lstStyle/>
          <a:p>
            <a:r>
              <a:rPr lang="tr-TR" u="sng" dirty="0"/>
              <a:t>Başvuru Öncesi Ön Hazırlık</a:t>
            </a:r>
            <a:endParaRPr lang="tr-TR" dirty="0"/>
          </a:p>
        </p:txBody>
      </p:sp>
      <p:sp>
        <p:nvSpPr>
          <p:cNvPr id="3" name="İçerik Yer Tutucusu 2">
            <a:extLst>
              <a:ext uri="{FF2B5EF4-FFF2-40B4-BE49-F238E27FC236}">
                <a16:creationId xmlns:a16="http://schemas.microsoft.com/office/drawing/2014/main" id="{F2B072FA-3D52-2372-7BBF-9076A472DD17}"/>
              </a:ext>
            </a:extLst>
          </p:cNvPr>
          <p:cNvSpPr>
            <a:spLocks noGrp="1"/>
          </p:cNvSpPr>
          <p:nvPr>
            <p:ph idx="1"/>
          </p:nvPr>
        </p:nvSpPr>
        <p:spPr/>
        <p:txBody>
          <a:bodyPr>
            <a:normAutofit fontScale="92500" lnSpcReduction="20000"/>
          </a:bodyPr>
          <a:lstStyle/>
          <a:p>
            <a:pPr lvl="0"/>
            <a:r>
              <a:rPr lang="tr-TR" b="1" dirty="0"/>
              <a:t>ICM Başvuru Formu (ICM </a:t>
            </a:r>
            <a:r>
              <a:rPr lang="tr-TR" b="1" dirty="0" err="1"/>
              <a:t>Partnership</a:t>
            </a:r>
            <a:r>
              <a:rPr lang="tr-TR" b="1" dirty="0"/>
              <a:t> Form) &gt;&gt;</a:t>
            </a:r>
            <a:r>
              <a:rPr lang="tr-TR" dirty="0"/>
              <a:t>Proje Yazımı Bölümü &gt;&gt; </a:t>
            </a:r>
            <a:r>
              <a:rPr lang="tr-TR" u="sng" dirty="0" err="1"/>
              <a:t>Impact</a:t>
            </a:r>
            <a:r>
              <a:rPr lang="tr-TR" u="sng" dirty="0"/>
              <a:t> </a:t>
            </a:r>
            <a:r>
              <a:rPr lang="tr-TR" u="sng" dirty="0" err="1"/>
              <a:t>and</a:t>
            </a:r>
            <a:r>
              <a:rPr lang="tr-TR" u="sng" dirty="0"/>
              <a:t> </a:t>
            </a:r>
            <a:r>
              <a:rPr lang="tr-TR" u="sng" dirty="0" err="1"/>
              <a:t>Dissemination</a:t>
            </a:r>
            <a:r>
              <a:rPr lang="tr-TR" u="sng" dirty="0"/>
              <a:t> (Etki ve Yaygınlaştırma)</a:t>
            </a:r>
            <a:endParaRPr lang="tr-TR" dirty="0"/>
          </a:p>
          <a:p>
            <a:r>
              <a:rPr lang="tr-TR" dirty="0"/>
              <a:t>Katılımcı düzeyinde etki</a:t>
            </a:r>
          </a:p>
          <a:p>
            <a:r>
              <a:rPr lang="tr-TR" dirty="0"/>
              <a:t>Kurumsal etki</a:t>
            </a:r>
          </a:p>
          <a:p>
            <a:r>
              <a:rPr lang="tr-TR" dirty="0"/>
              <a:t>Yerel, bölgesel ve ulusal düzeyde etki</a:t>
            </a:r>
          </a:p>
          <a:p>
            <a:r>
              <a:rPr lang="tr-TR" dirty="0"/>
              <a:t>Yaygınlaştırma (</a:t>
            </a:r>
            <a:r>
              <a:rPr lang="tr-TR" dirty="0" err="1"/>
              <a:t>dissemination</a:t>
            </a:r>
            <a:r>
              <a:rPr lang="tr-TR" dirty="0"/>
              <a:t>) stratejisi</a:t>
            </a:r>
          </a:p>
          <a:p>
            <a:r>
              <a:rPr lang="tr-TR" dirty="0"/>
              <a:t>Partner ve üçüncü ülke kurumlarının rolü</a:t>
            </a:r>
          </a:p>
          <a:p>
            <a:r>
              <a:rPr lang="tr-TR" dirty="0"/>
              <a:t>Sürdürülebilirlik ve devamlılık</a:t>
            </a:r>
          </a:p>
          <a:p>
            <a:r>
              <a:rPr lang="tr-TR" dirty="0"/>
              <a:t>İzleme ve değerlendirme</a:t>
            </a:r>
          </a:p>
        </p:txBody>
      </p:sp>
    </p:spTree>
    <p:extLst>
      <p:ext uri="{BB962C8B-B14F-4D97-AF65-F5344CB8AC3E}">
        <p14:creationId xmlns:p14="http://schemas.microsoft.com/office/powerpoint/2010/main" val="185513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B17CA4-9F8A-1CA7-2714-D6D0E5355643}"/>
              </a:ext>
            </a:extLst>
          </p:cNvPr>
          <p:cNvSpPr>
            <a:spLocks noGrp="1"/>
          </p:cNvSpPr>
          <p:nvPr>
            <p:ph type="title"/>
          </p:nvPr>
        </p:nvSpPr>
        <p:spPr/>
        <p:txBody>
          <a:bodyPr>
            <a:normAutofit/>
          </a:bodyPr>
          <a:lstStyle/>
          <a:p>
            <a:r>
              <a:rPr lang="tr-TR" u="sng" dirty="0"/>
              <a:t>Başvuru Süreci</a:t>
            </a:r>
            <a:endParaRPr lang="tr-TR" dirty="0"/>
          </a:p>
        </p:txBody>
      </p:sp>
      <p:sp>
        <p:nvSpPr>
          <p:cNvPr id="3" name="İçerik Yer Tutucusu 2">
            <a:extLst>
              <a:ext uri="{FF2B5EF4-FFF2-40B4-BE49-F238E27FC236}">
                <a16:creationId xmlns:a16="http://schemas.microsoft.com/office/drawing/2014/main" id="{36991287-D28C-3F72-FDFA-24C1F3CC3229}"/>
              </a:ext>
            </a:extLst>
          </p:cNvPr>
          <p:cNvSpPr>
            <a:spLocks noGrp="1"/>
          </p:cNvSpPr>
          <p:nvPr>
            <p:ph idx="1"/>
          </p:nvPr>
        </p:nvSpPr>
        <p:spPr/>
        <p:txBody>
          <a:bodyPr>
            <a:normAutofit/>
          </a:bodyPr>
          <a:lstStyle/>
          <a:p>
            <a:pPr lvl="0"/>
            <a:r>
              <a:rPr lang="tr-TR" dirty="0" err="1"/>
              <a:t>MoU</a:t>
            </a:r>
            <a:r>
              <a:rPr lang="tr-TR" dirty="0"/>
              <a:t> ve ICM formları aracılığıyla toplanan veriler düzenlenerek proje yazım kurallarına uygun bir şekilde yazılır.</a:t>
            </a:r>
          </a:p>
          <a:p>
            <a:pPr lvl="0"/>
            <a:r>
              <a:rPr lang="tr-TR" dirty="0"/>
              <a:t>Başvuru metni düzenlendikten sonra </a:t>
            </a:r>
            <a:r>
              <a:rPr lang="tr-TR" dirty="0" err="1"/>
              <a:t>Webgate</a:t>
            </a:r>
            <a:r>
              <a:rPr lang="tr-TR" dirty="0"/>
              <a:t> üzerinden başvuru tamamlanır: </a:t>
            </a:r>
            <a:r>
              <a:rPr lang="tr-TR" u="sng" dirty="0">
                <a:hlinkClick r:id="rId2"/>
              </a:rPr>
              <a:t>https://webgate.ec.europa.eu/app-forms/af-ui-search-applications/#/my-applications</a:t>
            </a:r>
            <a:r>
              <a:rPr lang="tr-TR" dirty="0"/>
              <a:t> </a:t>
            </a:r>
          </a:p>
          <a:p>
            <a:r>
              <a:rPr lang="tr-TR" dirty="0"/>
              <a:t>Ofis, </a:t>
            </a:r>
            <a:r>
              <a:rPr lang="tr-TR" dirty="0" err="1"/>
              <a:t>UA’ya</a:t>
            </a:r>
            <a:r>
              <a:rPr lang="tr-TR" dirty="0"/>
              <a:t> başvuru tamamlandıktan sonra projede yer verilen kurumlara proje başvurusunun yapıldığı ve süreç takvimine dair bilgilendirici e-posta gönderir.</a:t>
            </a:r>
          </a:p>
        </p:txBody>
      </p:sp>
    </p:spTree>
    <p:extLst>
      <p:ext uri="{BB962C8B-B14F-4D97-AF65-F5344CB8AC3E}">
        <p14:creationId xmlns:p14="http://schemas.microsoft.com/office/powerpoint/2010/main" val="284956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15543E-DD7E-2CF6-D9AE-E927FF9EEBAD}"/>
              </a:ext>
            </a:extLst>
          </p:cNvPr>
          <p:cNvSpPr>
            <a:spLocks noGrp="1"/>
          </p:cNvSpPr>
          <p:nvPr>
            <p:ph type="title"/>
          </p:nvPr>
        </p:nvSpPr>
        <p:spPr/>
        <p:txBody>
          <a:bodyPr/>
          <a:lstStyle/>
          <a:p>
            <a:r>
              <a:rPr lang="tr-TR" dirty="0"/>
              <a:t>GÜNDEM</a:t>
            </a:r>
          </a:p>
        </p:txBody>
      </p:sp>
      <p:sp>
        <p:nvSpPr>
          <p:cNvPr id="3" name="İçerik Yer Tutucusu 2">
            <a:extLst>
              <a:ext uri="{FF2B5EF4-FFF2-40B4-BE49-F238E27FC236}">
                <a16:creationId xmlns:a16="http://schemas.microsoft.com/office/drawing/2014/main" id="{BDAC86D2-47F9-7660-6447-DCA56901336F}"/>
              </a:ext>
            </a:extLst>
          </p:cNvPr>
          <p:cNvSpPr>
            <a:spLocks noGrp="1"/>
          </p:cNvSpPr>
          <p:nvPr>
            <p:ph idx="1"/>
          </p:nvPr>
        </p:nvSpPr>
        <p:spPr/>
        <p:txBody>
          <a:bodyPr/>
          <a:lstStyle/>
          <a:p>
            <a:r>
              <a:rPr lang="tr-TR" b="1" dirty="0"/>
              <a:t>Erasmus+ KA171 projesi nedir?</a:t>
            </a:r>
            <a:endParaRPr lang="tr-TR" dirty="0"/>
          </a:p>
          <a:p>
            <a:r>
              <a:rPr lang="tr-TR" b="1" dirty="0"/>
              <a:t>İş Akışının Tanıtımı: Erasmus+ KA171 Başvuru Süreci</a:t>
            </a:r>
          </a:p>
          <a:p>
            <a:pPr lvl="1"/>
            <a:r>
              <a:rPr lang="tr-TR" b="1" u="sng" dirty="0"/>
              <a:t>Başvuru Öncesi Ön Hazırlık</a:t>
            </a:r>
          </a:p>
          <a:p>
            <a:pPr lvl="1"/>
            <a:r>
              <a:rPr lang="tr-TR" b="1" u="sng" dirty="0"/>
              <a:t>Başvuru Süreci</a:t>
            </a:r>
            <a:endParaRPr lang="tr-TR" dirty="0"/>
          </a:p>
          <a:p>
            <a:pPr lvl="1"/>
            <a:r>
              <a:rPr lang="tr-TR" b="1" u="sng" dirty="0"/>
              <a:t>Başvuru Sonuçlarının Duyurulması Sonrası Süreç</a:t>
            </a:r>
            <a:endParaRPr lang="tr-TR" dirty="0"/>
          </a:p>
          <a:p>
            <a:endParaRPr lang="tr-TR" dirty="0"/>
          </a:p>
        </p:txBody>
      </p:sp>
    </p:spTree>
    <p:extLst>
      <p:ext uri="{BB962C8B-B14F-4D97-AF65-F5344CB8AC3E}">
        <p14:creationId xmlns:p14="http://schemas.microsoft.com/office/powerpoint/2010/main" val="977609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9B105F-BE22-58E8-017B-D3825493FF49}"/>
              </a:ext>
            </a:extLst>
          </p:cNvPr>
          <p:cNvSpPr>
            <a:spLocks noGrp="1"/>
          </p:cNvSpPr>
          <p:nvPr>
            <p:ph type="title"/>
          </p:nvPr>
        </p:nvSpPr>
        <p:spPr/>
        <p:txBody>
          <a:bodyPr>
            <a:normAutofit/>
          </a:bodyPr>
          <a:lstStyle/>
          <a:p>
            <a:r>
              <a:rPr lang="tr-TR" sz="3200" u="sng" dirty="0"/>
              <a:t>Başvuru Sonuçlarının Duyurulması Sonrası Süreç</a:t>
            </a:r>
            <a:endParaRPr lang="tr-TR" sz="3200" dirty="0"/>
          </a:p>
        </p:txBody>
      </p:sp>
      <p:sp>
        <p:nvSpPr>
          <p:cNvPr id="3" name="İçerik Yer Tutucusu 2">
            <a:extLst>
              <a:ext uri="{FF2B5EF4-FFF2-40B4-BE49-F238E27FC236}">
                <a16:creationId xmlns:a16="http://schemas.microsoft.com/office/drawing/2014/main" id="{1D367258-0413-4C99-F91B-B20A9FFDD1B9}"/>
              </a:ext>
            </a:extLst>
          </p:cNvPr>
          <p:cNvSpPr>
            <a:spLocks noGrp="1"/>
          </p:cNvSpPr>
          <p:nvPr>
            <p:ph idx="1"/>
          </p:nvPr>
        </p:nvSpPr>
        <p:spPr/>
        <p:txBody>
          <a:bodyPr>
            <a:normAutofit fontScale="55000" lnSpcReduction="20000"/>
          </a:bodyPr>
          <a:lstStyle/>
          <a:p>
            <a:r>
              <a:rPr lang="tr-TR" dirty="0"/>
              <a:t>Türkiye Ulusal Ajansı başvuru sonuçları internet sitesinden ve resmî kanallar aracılığıyla proje başvuru sonuçlarını duyurur: </a:t>
            </a:r>
            <a:r>
              <a:rPr lang="tr-TR" u="sng" dirty="0">
                <a:hlinkClick r:id="rId2"/>
              </a:rPr>
              <a:t>https://www.ua.gov.tr/haber/2025-basvuru-donemi-yuksekogretimde-hareketlilik-projeleri-ka171-basvuru-sonuclari/</a:t>
            </a:r>
            <a:endParaRPr lang="tr-TR" dirty="0"/>
          </a:p>
          <a:p>
            <a:r>
              <a:rPr lang="tr-TR" b="1" dirty="0"/>
              <a:t>Hak Edilen Hibenin Taksimi</a:t>
            </a:r>
            <a:endParaRPr lang="tr-TR" dirty="0"/>
          </a:p>
          <a:p>
            <a:r>
              <a:rPr lang="tr-TR" dirty="0"/>
              <a:t>Başvuru sonuçları Ulusal Ajans tarafından duyurulduktan sonra Ofis, verilen bütçenin kurumlara göre dağıtımını gerçekleştirir. Bu süreç yaklaşık olarak Eylül-Ekim 2026 tarihlerini bulabilir.</a:t>
            </a:r>
          </a:p>
          <a:p>
            <a:r>
              <a:rPr lang="tr-TR" b="1" dirty="0"/>
              <a:t>Erasmus+ KA171 Inter-</a:t>
            </a:r>
            <a:r>
              <a:rPr lang="tr-TR" b="1" dirty="0" err="1"/>
              <a:t>Institutional</a:t>
            </a:r>
            <a:r>
              <a:rPr lang="tr-TR" b="1" dirty="0"/>
              <a:t> </a:t>
            </a:r>
            <a:r>
              <a:rPr lang="tr-TR" b="1" dirty="0" err="1"/>
              <a:t>Agreement</a:t>
            </a:r>
            <a:r>
              <a:rPr lang="tr-TR" b="1" dirty="0"/>
              <a:t> (IIA)</a:t>
            </a:r>
            <a:endParaRPr lang="tr-TR" dirty="0"/>
          </a:p>
          <a:p>
            <a:r>
              <a:rPr lang="tr-TR" dirty="0"/>
              <a:t>Hareketlilik hakkı kazandığımız ülkelerde yer alan kurumlara (eğer yeni partnerlerse) bütçe dağılımı Ofis tarafından gerçekleştirildikten sonra Erasmus Kurumlar Arası İkili Anlaşma örneği gönderilir. </a:t>
            </a:r>
          </a:p>
          <a:p>
            <a:r>
              <a:rPr lang="tr-TR" dirty="0"/>
              <a:t>Ofis tarafından yeni partnerlerle kurumlar arası Erasmus+ KA171 anlaşmaları hazırlanır ve yeni partnerlere Ofis tarafından gönderilir. Bu anlaşmalar kontenjan ve hareketlilik türleri ile ilgili detayları içerir. Ayrıca yeni projede yer alan partnerlere yeni kontenjanlar ve hareketlilik türleri ile ilgili bilgilendirme </a:t>
            </a:r>
            <a:r>
              <a:rPr lang="tr-TR" dirty="0" err="1"/>
              <a:t>emailleri</a:t>
            </a:r>
            <a:r>
              <a:rPr lang="tr-TR" dirty="0"/>
              <a:t> gönderilir. (Ekim-Kasım 2026)</a:t>
            </a:r>
          </a:p>
          <a:p>
            <a:r>
              <a:rPr lang="tr-TR" dirty="0"/>
              <a:t>Erasmus Anlaşması yapıldıktan sonra karşılıklı olarak hareketlilikler gerçekleştirilebilir. (Personel için genellikle bir zaman sorunu olmasa da gelen-giden öğrenciler için hareketlilik tarihleri farklılık gösterebilir.)</a:t>
            </a:r>
          </a:p>
          <a:p>
            <a:pPr marL="0" indent="0">
              <a:buNone/>
            </a:pPr>
            <a:endParaRPr lang="tr-TR" dirty="0"/>
          </a:p>
        </p:txBody>
      </p:sp>
    </p:spTree>
    <p:extLst>
      <p:ext uri="{BB962C8B-B14F-4D97-AF65-F5344CB8AC3E}">
        <p14:creationId xmlns:p14="http://schemas.microsoft.com/office/powerpoint/2010/main" val="432076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19080D-72CF-3702-3677-6D047917C69E}"/>
              </a:ext>
            </a:extLst>
          </p:cNvPr>
          <p:cNvSpPr>
            <a:spLocks noGrp="1"/>
          </p:cNvSpPr>
          <p:nvPr>
            <p:ph type="title"/>
          </p:nvPr>
        </p:nvSpPr>
        <p:spPr>
          <a:xfrm>
            <a:off x="838200" y="2766218"/>
            <a:ext cx="10515600" cy="1325563"/>
          </a:xfrm>
        </p:spPr>
        <p:txBody>
          <a:bodyPr>
            <a:normAutofit/>
          </a:bodyPr>
          <a:lstStyle/>
          <a:p>
            <a:pPr algn="ctr"/>
            <a:r>
              <a:rPr lang="tr-TR" dirty="0"/>
              <a:t>Katılımınız için teşekkür ederiz.</a:t>
            </a:r>
          </a:p>
        </p:txBody>
      </p:sp>
    </p:spTree>
    <p:extLst>
      <p:ext uri="{BB962C8B-B14F-4D97-AF65-F5344CB8AC3E}">
        <p14:creationId xmlns:p14="http://schemas.microsoft.com/office/powerpoint/2010/main" val="27559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B659E9-663F-0BD6-0909-2A27FA852EFB}"/>
              </a:ext>
            </a:extLst>
          </p:cNvPr>
          <p:cNvSpPr>
            <a:spLocks noGrp="1"/>
          </p:cNvSpPr>
          <p:nvPr>
            <p:ph type="title"/>
          </p:nvPr>
        </p:nvSpPr>
        <p:spPr/>
        <p:txBody>
          <a:bodyPr>
            <a:normAutofit/>
          </a:bodyPr>
          <a:lstStyle/>
          <a:p>
            <a:r>
              <a:rPr lang="tr-TR" dirty="0"/>
              <a:t>Erasmus+ KA171 projesi nedir?</a:t>
            </a:r>
          </a:p>
        </p:txBody>
      </p:sp>
      <p:sp>
        <p:nvSpPr>
          <p:cNvPr id="3" name="İçerik Yer Tutucusu 2">
            <a:extLst>
              <a:ext uri="{FF2B5EF4-FFF2-40B4-BE49-F238E27FC236}">
                <a16:creationId xmlns:a16="http://schemas.microsoft.com/office/drawing/2014/main" id="{46EB7604-1781-8619-1F3A-051BDEC75B4D}"/>
              </a:ext>
            </a:extLst>
          </p:cNvPr>
          <p:cNvSpPr>
            <a:spLocks noGrp="1"/>
          </p:cNvSpPr>
          <p:nvPr>
            <p:ph idx="1"/>
          </p:nvPr>
        </p:nvSpPr>
        <p:spPr/>
        <p:txBody>
          <a:bodyPr>
            <a:normAutofit lnSpcReduction="10000"/>
          </a:bodyPr>
          <a:lstStyle/>
          <a:p>
            <a:r>
              <a:rPr lang="tr-TR" dirty="0"/>
              <a:t>KA171, Erasmus+ programı kapsamında yürütülen “Uluslararası Kredi Hareketliliği” projelerinin güncel adıdır. Avrupa dışındaki “ortak ülkeler” ile üniversiteler arasında öğrenci ve personel değişimini kapsar. </a:t>
            </a:r>
          </a:p>
          <a:p>
            <a:r>
              <a:rPr lang="tr-TR" dirty="0"/>
              <a:t>Türkiye Cumhuriyeti &gt; Dışişleri Bakanlığı &gt; Avrupa Birliği Başkanlığı &gt; </a:t>
            </a:r>
            <a:r>
              <a:rPr lang="tr-TR" b="1" dirty="0"/>
              <a:t>Türkiye Ulusal Ajansı</a:t>
            </a:r>
            <a:endParaRPr lang="tr-TR" dirty="0"/>
          </a:p>
          <a:p>
            <a:r>
              <a:rPr lang="tr-TR" dirty="0"/>
              <a:t>Avrupa Birliği &gt; Avrupa Komisyonu &gt; </a:t>
            </a:r>
            <a:r>
              <a:rPr lang="tr-TR" b="1" dirty="0"/>
              <a:t>Avrupa Eğitim ve Kültür Yürütme Ajansı</a:t>
            </a:r>
            <a:r>
              <a:rPr lang="tr-TR" dirty="0"/>
              <a:t> (</a:t>
            </a:r>
            <a:r>
              <a:rPr lang="tr-TR" dirty="0" err="1"/>
              <a:t>European</a:t>
            </a:r>
            <a:r>
              <a:rPr lang="tr-TR" dirty="0"/>
              <a:t> </a:t>
            </a:r>
            <a:r>
              <a:rPr lang="tr-TR" dirty="0" err="1"/>
              <a:t>Education</a:t>
            </a:r>
            <a:r>
              <a:rPr lang="tr-TR" dirty="0"/>
              <a:t> </a:t>
            </a:r>
            <a:r>
              <a:rPr lang="tr-TR" dirty="0" err="1"/>
              <a:t>and</a:t>
            </a:r>
            <a:r>
              <a:rPr lang="tr-TR" dirty="0"/>
              <a:t> </a:t>
            </a:r>
            <a:r>
              <a:rPr lang="tr-TR" dirty="0" err="1"/>
              <a:t>Culture</a:t>
            </a:r>
            <a:r>
              <a:rPr lang="tr-TR" dirty="0"/>
              <a:t> </a:t>
            </a:r>
            <a:r>
              <a:rPr lang="tr-TR" dirty="0" err="1"/>
              <a:t>Executive</a:t>
            </a:r>
            <a:r>
              <a:rPr lang="tr-TR" dirty="0"/>
              <a:t> </a:t>
            </a:r>
            <a:r>
              <a:rPr lang="tr-TR" dirty="0" err="1"/>
              <a:t>Agency</a:t>
            </a:r>
            <a:r>
              <a:rPr lang="tr-TR" dirty="0"/>
              <a:t> - EACEA)</a:t>
            </a:r>
          </a:p>
        </p:txBody>
      </p:sp>
    </p:spTree>
    <p:extLst>
      <p:ext uri="{BB962C8B-B14F-4D97-AF65-F5344CB8AC3E}">
        <p14:creationId xmlns:p14="http://schemas.microsoft.com/office/powerpoint/2010/main" val="159131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DA9C62-8FAB-6D63-7501-A14D719F3FDC}"/>
              </a:ext>
            </a:extLst>
          </p:cNvPr>
          <p:cNvSpPr>
            <a:spLocks noGrp="1"/>
          </p:cNvSpPr>
          <p:nvPr>
            <p:ph type="title"/>
          </p:nvPr>
        </p:nvSpPr>
        <p:spPr/>
        <p:txBody>
          <a:bodyPr/>
          <a:lstStyle/>
          <a:p>
            <a:r>
              <a:rPr lang="tr-TR" dirty="0"/>
              <a:t>Erasmus+ KA171 projesi nedir?</a:t>
            </a:r>
          </a:p>
        </p:txBody>
      </p:sp>
      <p:sp>
        <p:nvSpPr>
          <p:cNvPr id="3" name="İçerik Yer Tutucusu 2">
            <a:extLst>
              <a:ext uri="{FF2B5EF4-FFF2-40B4-BE49-F238E27FC236}">
                <a16:creationId xmlns:a16="http://schemas.microsoft.com/office/drawing/2014/main" id="{7D9359FF-3C2E-328C-37D1-5D383B44E72F}"/>
              </a:ext>
            </a:extLst>
          </p:cNvPr>
          <p:cNvSpPr>
            <a:spLocks noGrp="1"/>
          </p:cNvSpPr>
          <p:nvPr>
            <p:ph idx="1"/>
          </p:nvPr>
        </p:nvSpPr>
        <p:spPr/>
        <p:txBody>
          <a:bodyPr/>
          <a:lstStyle/>
          <a:p>
            <a:r>
              <a:rPr lang="tr-TR" dirty="0"/>
              <a:t>«Program Ülkeleri»: </a:t>
            </a:r>
          </a:p>
          <a:p>
            <a:pPr marL="0" indent="0">
              <a:buNone/>
            </a:pPr>
            <a:r>
              <a:rPr lang="tr-TR" u="sng" dirty="0"/>
              <a:t>27 AB Üye Devleti </a:t>
            </a:r>
            <a:r>
              <a:rPr lang="tr-TR" dirty="0"/>
              <a:t>— Almanya, Avusturya, Belçika, Bulgaristan, </a:t>
            </a:r>
            <a:r>
              <a:rPr lang="tr-TR" dirty="0" err="1"/>
              <a:t>Çekya</a:t>
            </a:r>
            <a:r>
              <a:rPr lang="tr-TR" dirty="0"/>
              <a:t>, Danimarka, Estonya, Finlandiya, Fransa, Hırvatistan, Hollanda, İrlanda, İspanya, İsveç, İtalya, Kıbrıs, Letonya, Litvanya, Lüksemburg, Macaristan, Malta, Polonya, Portekiz, Romanya, Slovakya, Slovenya ve Yunanistan; </a:t>
            </a:r>
          </a:p>
          <a:p>
            <a:pPr marL="0" indent="0">
              <a:buNone/>
            </a:pPr>
            <a:r>
              <a:rPr lang="tr-TR" u="sng" dirty="0"/>
              <a:t>Programa bağlı üçüncü ülkeler</a:t>
            </a:r>
            <a:r>
              <a:rPr lang="tr-TR" dirty="0"/>
              <a:t>: İzlanda, Lihtenştayn, Norveç, Kuzey Makedonya, Sırbistan ve Türkiye.</a:t>
            </a:r>
          </a:p>
          <a:p>
            <a:endParaRPr lang="tr-TR" dirty="0"/>
          </a:p>
        </p:txBody>
      </p:sp>
    </p:spTree>
    <p:extLst>
      <p:ext uri="{BB962C8B-B14F-4D97-AF65-F5344CB8AC3E}">
        <p14:creationId xmlns:p14="http://schemas.microsoft.com/office/powerpoint/2010/main" val="390238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71D85B-C0C1-5EB1-9008-0AB640D4A7EB}"/>
              </a:ext>
            </a:extLst>
          </p:cNvPr>
          <p:cNvSpPr>
            <a:spLocks noGrp="1"/>
          </p:cNvSpPr>
          <p:nvPr>
            <p:ph type="title"/>
          </p:nvPr>
        </p:nvSpPr>
        <p:spPr/>
        <p:txBody>
          <a:bodyPr/>
          <a:lstStyle/>
          <a:p>
            <a:r>
              <a:rPr lang="tr-TR" dirty="0"/>
              <a:t>Erasmus+ KA171 projesi nedir?</a:t>
            </a:r>
          </a:p>
        </p:txBody>
      </p:sp>
      <p:sp>
        <p:nvSpPr>
          <p:cNvPr id="3" name="İçerik Yer Tutucusu 2">
            <a:extLst>
              <a:ext uri="{FF2B5EF4-FFF2-40B4-BE49-F238E27FC236}">
                <a16:creationId xmlns:a16="http://schemas.microsoft.com/office/drawing/2014/main" id="{36F03B7C-81E1-9EF6-03E1-B36434FA9605}"/>
              </a:ext>
            </a:extLst>
          </p:cNvPr>
          <p:cNvSpPr>
            <a:spLocks noGrp="1"/>
          </p:cNvSpPr>
          <p:nvPr>
            <p:ph idx="1"/>
          </p:nvPr>
        </p:nvSpPr>
        <p:spPr/>
        <p:txBody>
          <a:bodyPr>
            <a:normAutofit fontScale="55000" lnSpcReduction="20000"/>
          </a:bodyPr>
          <a:lstStyle/>
          <a:p>
            <a:r>
              <a:rPr lang="tr-TR" sz="2900" b="1" dirty="0"/>
              <a:t>Programla ilişkili olmayan üçüncü ülkeler (Ortak Ülkeler): </a:t>
            </a:r>
            <a:r>
              <a:rPr lang="tr-TR" sz="2900" u="sng" dirty="0">
                <a:hlinkClick r:id="rId2"/>
              </a:rPr>
              <a:t>https://erasmus-plus.ec.europa.eu/programme-guide/part-a/eligible-countries</a:t>
            </a:r>
            <a:endParaRPr lang="tr-TR" sz="2900" b="1" dirty="0"/>
          </a:p>
          <a:p>
            <a:r>
              <a:rPr lang="tr-TR" sz="2900" b="1" dirty="0"/>
              <a:t>Bölge 1: Batı Balkanlar</a:t>
            </a:r>
            <a:r>
              <a:rPr lang="tr-TR" sz="2900" dirty="0"/>
              <a:t> (Arnavutluk, Bosna-Hersek, Kosova, Karadağ)</a:t>
            </a:r>
            <a:br>
              <a:rPr lang="tr-TR" sz="2900" dirty="0"/>
            </a:br>
            <a:r>
              <a:rPr lang="tr-TR" sz="2900" b="1" dirty="0"/>
              <a:t>Bölge 2: Doğu Ortaklığı Ülkeleri</a:t>
            </a:r>
            <a:r>
              <a:rPr lang="tr-TR" sz="2900" dirty="0"/>
              <a:t> (Ermenistan; Azerbaycan; </a:t>
            </a:r>
            <a:r>
              <a:rPr lang="tr-TR" sz="2900" dirty="0" err="1"/>
              <a:t>Belarus</a:t>
            </a:r>
            <a:r>
              <a:rPr lang="tr-TR" sz="2900" dirty="0"/>
              <a:t>; Gürcistan; Moldova; Ukrayna)</a:t>
            </a:r>
            <a:br>
              <a:rPr lang="tr-TR" sz="2900" dirty="0"/>
            </a:br>
            <a:r>
              <a:rPr lang="tr-TR" sz="2900" b="1" dirty="0"/>
              <a:t>Bölge 3: Güney Akdeniz</a:t>
            </a:r>
            <a:r>
              <a:rPr lang="tr-TR" sz="2900" dirty="0"/>
              <a:t> (Cezayir, Mısır, İsrail, Ürdün, Lübnan, Libya, Fas, Filistin, Suriye, Tunus)</a:t>
            </a:r>
            <a:br>
              <a:rPr lang="tr-TR" sz="2900" dirty="0"/>
            </a:br>
            <a:r>
              <a:rPr lang="tr-TR" sz="2900" b="1" dirty="0"/>
              <a:t>Bölge 4: Rusya Federasyonu</a:t>
            </a:r>
            <a:r>
              <a:rPr lang="tr-TR" sz="2900" dirty="0"/>
              <a:t> </a:t>
            </a:r>
            <a:br>
              <a:rPr lang="tr-TR" sz="2900" dirty="0"/>
            </a:br>
            <a:r>
              <a:rPr lang="tr-TR" sz="2900" b="1" dirty="0"/>
              <a:t>Bölge 5: Asya</a:t>
            </a:r>
            <a:r>
              <a:rPr lang="tr-TR" sz="2900" dirty="0"/>
              <a:t> (Bangladeş, Butan, Kamboçya, Çin, Kore Demokratik Halk Cumhuriyeti (Kuzey Kore), Hindistan, Endonezya, Laos, Malezya, Maldivler, Moğolistan, Myanmar, Nepal, Pakistan, Filipinler, Sri Lanka, Tayland, Vietnam</a:t>
            </a:r>
            <a:br>
              <a:rPr lang="tr-TR" sz="2900" dirty="0"/>
            </a:br>
            <a:r>
              <a:rPr lang="tr-TR" sz="2900" u="sng" dirty="0"/>
              <a:t>Yüksek gelirli ülkeler ve bölgeler</a:t>
            </a:r>
            <a:r>
              <a:rPr lang="tr-TR" sz="2900" dirty="0"/>
              <a:t>: Brunei, Hong Kong, Japonya, Kore Cumhuriyeti, Makao, Singapur ve Tayvan)</a:t>
            </a:r>
            <a:br>
              <a:rPr lang="tr-TR" sz="2900" dirty="0"/>
            </a:br>
            <a:r>
              <a:rPr lang="tr-TR" sz="2900" b="1" dirty="0"/>
              <a:t>Bölge 6: Orta Asya</a:t>
            </a:r>
            <a:r>
              <a:rPr lang="tr-TR" sz="2900" dirty="0"/>
              <a:t> (Afganistan, Kazakistan, Kırgızistan, Tacikistan, Türkmenistan, Özbekistan)</a:t>
            </a:r>
            <a:br>
              <a:rPr lang="tr-TR" sz="2900" dirty="0"/>
            </a:br>
            <a:r>
              <a:rPr lang="tr-TR" sz="2900" b="1" dirty="0"/>
              <a:t>Bölge 7: Orta Doğu</a:t>
            </a:r>
            <a:r>
              <a:rPr lang="tr-TR" sz="2900" dirty="0"/>
              <a:t> (İran, Irak, Yemen</a:t>
            </a:r>
            <a:br>
              <a:rPr lang="tr-TR" sz="2900" dirty="0"/>
            </a:br>
            <a:r>
              <a:rPr lang="tr-TR" sz="2900" u="sng" dirty="0"/>
              <a:t>Yüksek gelirli ülkeler</a:t>
            </a:r>
            <a:r>
              <a:rPr lang="tr-TR" sz="2900" dirty="0"/>
              <a:t>: Bahreyn, Kuveyt, Umman, Katar, Suudi Arabistan, Birleşik Arap Emirlikleri)</a:t>
            </a:r>
            <a:br>
              <a:rPr lang="tr-TR" sz="2900" dirty="0"/>
            </a:br>
            <a:r>
              <a:rPr lang="tr-TR" sz="2900" b="1" dirty="0"/>
              <a:t>Bölge 8: Pasifik</a:t>
            </a:r>
            <a:r>
              <a:rPr lang="tr-TR" sz="2900" dirty="0"/>
              <a:t> (Fiji, Kiribati, Marshall Adaları, Mikronezya, Nauru, Niue, Palau, Papua Yeni Gine, Samoa, Solomon Adaları, Timor-</a:t>
            </a:r>
            <a:r>
              <a:rPr lang="tr-TR" sz="2900" dirty="0" err="1"/>
              <a:t>Leste</a:t>
            </a:r>
            <a:r>
              <a:rPr lang="tr-TR" sz="2900" dirty="0"/>
              <a:t>, Tonga, Tuvalu, Vanuatu</a:t>
            </a:r>
            <a:br>
              <a:rPr lang="tr-TR" sz="2900" dirty="0"/>
            </a:br>
            <a:r>
              <a:rPr lang="tr-TR" sz="2900" u="sng" dirty="0"/>
              <a:t>Yüksek gelirli ülkeler</a:t>
            </a:r>
            <a:r>
              <a:rPr lang="tr-TR" sz="2900" dirty="0"/>
              <a:t>: Avustralya, Cook Adaları, Yeni Zelanda)</a:t>
            </a:r>
            <a:br>
              <a:rPr lang="tr-TR" dirty="0"/>
            </a:br>
            <a:endParaRPr lang="tr-TR" dirty="0"/>
          </a:p>
        </p:txBody>
      </p:sp>
    </p:spTree>
    <p:extLst>
      <p:ext uri="{BB962C8B-B14F-4D97-AF65-F5344CB8AC3E}">
        <p14:creationId xmlns:p14="http://schemas.microsoft.com/office/powerpoint/2010/main" val="146429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7EE7CC-4396-9725-F6B5-AFE856659EDE}"/>
              </a:ext>
            </a:extLst>
          </p:cNvPr>
          <p:cNvSpPr>
            <a:spLocks noGrp="1"/>
          </p:cNvSpPr>
          <p:nvPr>
            <p:ph type="title"/>
          </p:nvPr>
        </p:nvSpPr>
        <p:spPr/>
        <p:txBody>
          <a:bodyPr/>
          <a:lstStyle/>
          <a:p>
            <a:r>
              <a:rPr lang="tr-TR" dirty="0"/>
              <a:t>Erasmus+ KA171 projesi nedir?</a:t>
            </a:r>
          </a:p>
        </p:txBody>
      </p:sp>
      <p:sp>
        <p:nvSpPr>
          <p:cNvPr id="3" name="İçerik Yer Tutucusu 2">
            <a:extLst>
              <a:ext uri="{FF2B5EF4-FFF2-40B4-BE49-F238E27FC236}">
                <a16:creationId xmlns:a16="http://schemas.microsoft.com/office/drawing/2014/main" id="{85972FA0-BA16-8DCB-3015-6C7686E31D17}"/>
              </a:ext>
            </a:extLst>
          </p:cNvPr>
          <p:cNvSpPr>
            <a:spLocks noGrp="1"/>
          </p:cNvSpPr>
          <p:nvPr>
            <p:ph idx="1"/>
          </p:nvPr>
        </p:nvSpPr>
        <p:spPr/>
        <p:txBody>
          <a:bodyPr>
            <a:normAutofit fontScale="62500" lnSpcReduction="20000"/>
          </a:bodyPr>
          <a:lstStyle/>
          <a:p>
            <a:r>
              <a:rPr lang="tr-TR" b="1" dirty="0"/>
              <a:t>Bölge 9: Sahra Altı Afrika</a:t>
            </a:r>
            <a:r>
              <a:rPr lang="tr-TR" dirty="0"/>
              <a:t> (Angola, Benin, Botsvana, Burkina Faso, Burundi, Kamerun, </a:t>
            </a:r>
            <a:r>
              <a:rPr lang="tr-TR" dirty="0" err="1"/>
              <a:t>Cabo</a:t>
            </a:r>
            <a:r>
              <a:rPr lang="tr-TR" dirty="0"/>
              <a:t> Verde, Orta Afrika Cumhuriyeti, Çad, Komorlar, Kongo, Kongo - Demokratik Cumhuriyeti, Fildişi Kıyısı, Cibuti, Ekvator Ginesi, Eritre, Etiyopya, </a:t>
            </a:r>
            <a:r>
              <a:rPr lang="tr-TR" dirty="0" err="1"/>
              <a:t>Esvatini</a:t>
            </a:r>
            <a:r>
              <a:rPr lang="tr-TR" dirty="0"/>
              <a:t>, Gabon, Gambiya, Gana, Gine, Gine-Bissau, Kenya, Lesotho, Liberya, Madagaskar, Malavi, Mali, Moritanya, Mauritius, Mozambik, Namibya, Nijer, Nijerya, Ruanda, Sao Tome ve Principe, Senegal, Seyşeller, Sierra Leone, Somali, Güney Afrika, Güney Sudan, Sudan, Tanzanya, Togo, Uganda, Zambiya, Zimbabve.)</a:t>
            </a:r>
            <a:br>
              <a:rPr lang="tr-TR" dirty="0"/>
            </a:br>
            <a:r>
              <a:rPr lang="tr-TR" b="1" dirty="0"/>
              <a:t>Bölge 10: Latin Amerika</a:t>
            </a:r>
            <a:r>
              <a:rPr lang="tr-TR" dirty="0"/>
              <a:t> (Arjantin, Bolivya, Brezilya, Şili, Kolombiya, Kosta Rika, Ekvador, El Salvador, Guatemala, Honduras, Meksika, Nikaragua, Panama, Paraguay, Peru, Uruguay, Venezuela)</a:t>
            </a:r>
            <a:br>
              <a:rPr lang="tr-TR" dirty="0"/>
            </a:br>
            <a:r>
              <a:rPr lang="tr-TR" b="1" dirty="0"/>
              <a:t>Bölge 11: Karayipler</a:t>
            </a:r>
            <a:r>
              <a:rPr lang="tr-TR" dirty="0"/>
              <a:t> (Antigua ve Barbuda, Bahamalar, Barbados, Belize, Küba, Dominika, Dominik Cumhuriyeti, Grenada, Guyana, Haiti, Jamaika, Saint Kitts ve Nevis, Saint Lucia, Saint Vincent ve Grenadinler, Surinam, Trinidad ve Tobago)</a:t>
            </a:r>
            <a:br>
              <a:rPr lang="tr-TR" dirty="0"/>
            </a:br>
            <a:r>
              <a:rPr lang="tr-TR" b="1" dirty="0"/>
              <a:t>Bölge 12: Amerika Birleşik Devletleri ve Kanada</a:t>
            </a:r>
            <a:br>
              <a:rPr lang="tr-TR" dirty="0"/>
            </a:br>
            <a:r>
              <a:rPr lang="tr-TR" b="1" i="1" dirty="0"/>
              <a:t>Bölge 13: Diğer Avrupa Mikro Devletleri</a:t>
            </a:r>
            <a:r>
              <a:rPr lang="tr-TR" i="1" dirty="0"/>
              <a:t> (Andorra, Monako, San Marino, Vatikan Şehir Devleti)</a:t>
            </a:r>
            <a:br>
              <a:rPr lang="tr-TR" i="1" dirty="0"/>
            </a:br>
            <a:r>
              <a:rPr lang="tr-TR" b="1" i="1" dirty="0"/>
              <a:t>Bölge 14: Diğer Avrupa Ülkeleri</a:t>
            </a:r>
            <a:r>
              <a:rPr lang="tr-TR" i="1" dirty="0"/>
              <a:t> (Faroe Adaları, İsviçre, Birleşik Krallık</a:t>
            </a:r>
          </a:p>
          <a:p>
            <a:r>
              <a:rPr lang="tr-TR" b="1" dirty="0"/>
              <a:t>* </a:t>
            </a:r>
            <a:r>
              <a:rPr lang="tr-TR" b="1" u="sng" dirty="0"/>
              <a:t>Türkiye Ulusal Ajansı 2025 KA171 el kitabında Bölge 13 ve 14 yer almamaktadır</a:t>
            </a:r>
            <a:r>
              <a:rPr lang="tr-TR" b="1" dirty="0"/>
              <a:t>.</a:t>
            </a:r>
          </a:p>
        </p:txBody>
      </p:sp>
    </p:spTree>
    <p:extLst>
      <p:ext uri="{BB962C8B-B14F-4D97-AF65-F5344CB8AC3E}">
        <p14:creationId xmlns:p14="http://schemas.microsoft.com/office/powerpoint/2010/main" val="70413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id="{C4056FD6-9767-4B1A-ACC2-9883F6A5B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2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Resim 6" descr="metin, ekran görüntüsü, yazı tipi, sayı, numara içeren bir resim&#10;&#10;Yapay zeka tarafından oluşturulmuş içerik yanlış olabilir.">
            <a:extLst>
              <a:ext uri="{FF2B5EF4-FFF2-40B4-BE49-F238E27FC236}">
                <a16:creationId xmlns:a16="http://schemas.microsoft.com/office/drawing/2014/main" id="{328C1DEE-824C-4546-64B2-E73232D91514}"/>
              </a:ext>
            </a:extLst>
          </p:cNvPr>
          <p:cNvPicPr>
            <a:picLocks noChangeAspect="1"/>
          </p:cNvPicPr>
          <p:nvPr/>
        </p:nvPicPr>
        <p:blipFill>
          <a:blip r:embed="rId4">
            <a:alphaModFix amt="70000"/>
            <a:extLst>
              <a:ext uri="{28A0092B-C50C-407E-A947-70E740481C1C}">
                <a14:useLocalDpi xmlns:a14="http://schemas.microsoft.com/office/drawing/2010/main" val="0"/>
              </a:ext>
            </a:extLst>
          </a:blip>
          <a:srcRect r="2" b="1610"/>
          <a:stretch>
            <a:fillRect/>
          </a:stretch>
        </p:blipFill>
        <p:spPr>
          <a:xfrm>
            <a:off x="6094476" y="1386"/>
            <a:ext cx="6097582" cy="6856614"/>
          </a:xfrm>
          <a:prstGeom prst="rect">
            <a:avLst/>
          </a:prstGeom>
        </p:spPr>
      </p:pic>
      <p:pic>
        <p:nvPicPr>
          <p:cNvPr id="5" name="İçerik Yer Tutucusu 4" descr="metin, ekran görüntüsü, yazı tipi, sayı, numara içeren bir resim&#10;&#10;Yapay zeka tarafından oluşturulmuş içerik yanlış olabilir.">
            <a:extLst>
              <a:ext uri="{FF2B5EF4-FFF2-40B4-BE49-F238E27FC236}">
                <a16:creationId xmlns:a16="http://schemas.microsoft.com/office/drawing/2014/main" id="{5BDDAF9D-C1A3-B14F-5196-516CEA4E8382}"/>
              </a:ext>
            </a:extLst>
          </p:cNvPr>
          <p:cNvPicPr>
            <a:picLocks noGrp="1" noChangeAspect="1"/>
          </p:cNvPicPr>
          <p:nvPr>
            <p:ph idx="1"/>
          </p:nvPr>
        </p:nvPicPr>
        <p:blipFill>
          <a:blip r:embed="rId5">
            <a:alphaModFix amt="70000"/>
            <a:extLst>
              <a:ext uri="{28A0092B-C50C-407E-A947-70E740481C1C}">
                <a14:useLocalDpi xmlns:a14="http://schemas.microsoft.com/office/drawing/2010/main" val="0"/>
              </a:ext>
            </a:extLst>
          </a:blip>
          <a:srcRect r="1" b="2171"/>
          <a:stretch>
            <a:fillRect/>
          </a:stretch>
        </p:blipFill>
        <p:spPr>
          <a:xfrm>
            <a:off x="0" y="1386"/>
            <a:ext cx="6097582" cy="6856614"/>
          </a:xfrm>
          <a:prstGeom prst="rect">
            <a:avLst/>
          </a:prstGeom>
        </p:spPr>
      </p:pic>
      <p:sp>
        <p:nvSpPr>
          <p:cNvPr id="8" name="Başlık 1">
            <a:extLst>
              <a:ext uri="{FF2B5EF4-FFF2-40B4-BE49-F238E27FC236}">
                <a16:creationId xmlns:a16="http://schemas.microsoft.com/office/drawing/2014/main" id="{FEA9B76C-F068-86E2-3B4D-3499F9C9D8CB}"/>
              </a:ext>
            </a:extLst>
          </p:cNvPr>
          <p:cNvSpPr>
            <a:spLocks noGrp="1"/>
          </p:cNvSpPr>
          <p:nvPr>
            <p:ph type="title"/>
          </p:nvPr>
        </p:nvSpPr>
        <p:spPr>
          <a:xfrm>
            <a:off x="4404360" y="338328"/>
            <a:ext cx="2142744" cy="896112"/>
          </a:xfrm>
          <a:ln>
            <a:solidFill>
              <a:schemeClr val="tx1"/>
            </a:solidFill>
          </a:ln>
        </p:spPr>
        <p:txBody>
          <a:bodyPr>
            <a:noAutofit/>
          </a:bodyPr>
          <a:lstStyle/>
          <a:p>
            <a:r>
              <a:rPr lang="tr-TR" sz="1600" dirty="0">
                <a:solidFill>
                  <a:srgbClr val="FF0000"/>
                </a:solidFill>
              </a:rPr>
              <a:t>* UA 2025 KA171 El Kitabı</a:t>
            </a:r>
          </a:p>
        </p:txBody>
      </p:sp>
    </p:spTree>
    <p:extLst>
      <p:ext uri="{BB962C8B-B14F-4D97-AF65-F5344CB8AC3E}">
        <p14:creationId xmlns:p14="http://schemas.microsoft.com/office/powerpoint/2010/main" val="65605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695F7F-512B-75A4-30EA-D06C50D3A95B}"/>
              </a:ext>
            </a:extLst>
          </p:cNvPr>
          <p:cNvSpPr>
            <a:spLocks noGrp="1"/>
          </p:cNvSpPr>
          <p:nvPr>
            <p:ph type="title"/>
          </p:nvPr>
        </p:nvSpPr>
        <p:spPr>
          <a:xfrm>
            <a:off x="719328" y="2263985"/>
            <a:ext cx="3624072" cy="1381065"/>
          </a:xfrm>
        </p:spPr>
        <p:txBody>
          <a:bodyPr>
            <a:normAutofit fontScale="90000"/>
          </a:bodyPr>
          <a:lstStyle/>
          <a:p>
            <a:r>
              <a:rPr lang="tr-TR" sz="3600" dirty="0"/>
              <a:t>*Erasmus+ KA171 güncel hibe miktarları (UA 2025 KA171 El Kitabı)</a:t>
            </a:r>
          </a:p>
        </p:txBody>
      </p:sp>
      <p:graphicFrame>
        <p:nvGraphicFramePr>
          <p:cNvPr id="4" name="İçerik Yer Tutucusu 3">
            <a:extLst>
              <a:ext uri="{FF2B5EF4-FFF2-40B4-BE49-F238E27FC236}">
                <a16:creationId xmlns:a16="http://schemas.microsoft.com/office/drawing/2014/main" id="{8D9E610C-351B-7225-1665-0C564BF75DC6}"/>
              </a:ext>
            </a:extLst>
          </p:cNvPr>
          <p:cNvGraphicFramePr>
            <a:graphicFrameLocks noGrp="1"/>
          </p:cNvGraphicFramePr>
          <p:nvPr>
            <p:ph idx="1"/>
            <p:extLst>
              <p:ext uri="{D42A27DB-BD31-4B8C-83A1-F6EECF244321}">
                <p14:modId xmlns:p14="http://schemas.microsoft.com/office/powerpoint/2010/main" val="1232949576"/>
              </p:ext>
            </p:extLst>
          </p:nvPr>
        </p:nvGraphicFramePr>
        <p:xfrm>
          <a:off x="4797679" y="405031"/>
          <a:ext cx="6556121" cy="2103758"/>
        </p:xfrm>
        <a:graphic>
          <a:graphicData uri="http://schemas.openxmlformats.org/drawingml/2006/table">
            <a:tbl>
              <a:tblPr firstRow="1" firstCol="1" bandRow="1">
                <a:tableStyleId>{5C22544A-7EE6-4342-B048-85BDC9FD1C3A}</a:tableStyleId>
              </a:tblPr>
              <a:tblGrid>
                <a:gridCol w="2184891">
                  <a:extLst>
                    <a:ext uri="{9D8B030D-6E8A-4147-A177-3AD203B41FA5}">
                      <a16:colId xmlns:a16="http://schemas.microsoft.com/office/drawing/2014/main" val="3104700384"/>
                    </a:ext>
                  </a:extLst>
                </a:gridCol>
                <a:gridCol w="2185615">
                  <a:extLst>
                    <a:ext uri="{9D8B030D-6E8A-4147-A177-3AD203B41FA5}">
                      <a16:colId xmlns:a16="http://schemas.microsoft.com/office/drawing/2014/main" val="2903116593"/>
                    </a:ext>
                  </a:extLst>
                </a:gridCol>
                <a:gridCol w="2185615">
                  <a:extLst>
                    <a:ext uri="{9D8B030D-6E8A-4147-A177-3AD203B41FA5}">
                      <a16:colId xmlns:a16="http://schemas.microsoft.com/office/drawing/2014/main" val="2869300933"/>
                    </a:ext>
                  </a:extLst>
                </a:gridCol>
              </a:tblGrid>
              <a:tr h="221812">
                <a:tc gridSpan="3">
                  <a:txBody>
                    <a:bodyPr/>
                    <a:lstStyle/>
                    <a:p>
                      <a:pPr>
                        <a:lnSpc>
                          <a:spcPct val="107000"/>
                        </a:lnSpc>
                        <a:spcAft>
                          <a:spcPts val="800"/>
                        </a:spcAft>
                        <a:buNone/>
                      </a:pPr>
                      <a:r>
                        <a:rPr lang="tr-TR" sz="1100" u="sng" kern="100" dirty="0">
                          <a:effectLst/>
                        </a:rPr>
                        <a:t>Daily </a:t>
                      </a:r>
                      <a:r>
                        <a:rPr lang="tr-TR" sz="1100" u="sng" kern="100" dirty="0" err="1">
                          <a:effectLst/>
                        </a:rPr>
                        <a:t>individual</a:t>
                      </a:r>
                      <a:r>
                        <a:rPr lang="tr-TR" sz="1100" u="sng" kern="100" dirty="0">
                          <a:effectLst/>
                        </a:rPr>
                        <a:t> </a:t>
                      </a:r>
                      <a:r>
                        <a:rPr lang="tr-TR" sz="1100" u="sng" kern="100" dirty="0" err="1">
                          <a:effectLst/>
                        </a:rPr>
                        <a:t>support</a:t>
                      </a:r>
                      <a:r>
                        <a:rPr lang="tr-TR" sz="1100" u="sng" kern="100" dirty="0">
                          <a:effectLst/>
                        </a:rPr>
                        <a:t> </a:t>
                      </a:r>
                      <a:r>
                        <a:rPr lang="tr-TR" sz="1100" u="sng" kern="100" dirty="0" err="1">
                          <a:effectLst/>
                        </a:rPr>
                        <a:t>amounts</a:t>
                      </a:r>
                      <a:r>
                        <a:rPr lang="tr-TR" sz="1100" u="sng" kern="100" dirty="0">
                          <a:effectLst/>
                        </a:rPr>
                        <a:t> </a:t>
                      </a:r>
                      <a:r>
                        <a:rPr lang="tr-TR" sz="1100" u="sng" kern="100" dirty="0" err="1">
                          <a:effectLst/>
                        </a:rPr>
                        <a:t>for</a:t>
                      </a:r>
                      <a:r>
                        <a:rPr lang="tr-TR" sz="1100" u="sng" kern="100" dirty="0">
                          <a:effectLst/>
                        </a:rPr>
                        <a:t> </a:t>
                      </a:r>
                      <a:r>
                        <a:rPr lang="tr-TR" sz="1100" u="sng" kern="100" dirty="0" err="1">
                          <a:effectLst/>
                        </a:rPr>
                        <a:t>staff</a:t>
                      </a:r>
                      <a:r>
                        <a:rPr lang="tr-TR" sz="1100" u="sng" kern="100" dirty="0">
                          <a:effectLst/>
                        </a:rPr>
                        <a:t> </a:t>
                      </a:r>
                      <a:r>
                        <a:rPr lang="tr-TR" sz="1100" u="sng" kern="100" dirty="0" err="1">
                          <a:effectLst/>
                        </a:rPr>
                        <a:t>mobility</a:t>
                      </a:r>
                      <a:r>
                        <a:rPr lang="tr-TR" sz="1100" u="sng" kern="100" dirty="0">
                          <a:effectLst/>
                        </a:rPr>
                        <a:t>:</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96476235"/>
                  </a:ext>
                </a:extLst>
              </a:tr>
              <a:tr h="221812">
                <a:tc>
                  <a:txBody>
                    <a:bodyPr/>
                    <a:lstStyle/>
                    <a:p>
                      <a:pPr>
                        <a:lnSpc>
                          <a:spcPct val="107000"/>
                        </a:lnSpc>
                        <a:spcAft>
                          <a:spcPts val="800"/>
                        </a:spcAft>
                        <a:buNone/>
                      </a:pPr>
                      <a:r>
                        <a:rPr lang="tr-TR" sz="1100" u="sng" kern="100">
                          <a:effectLst/>
                        </a:rPr>
                        <a:t>Sending Country</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u="sng" kern="100">
                          <a:effectLst/>
                        </a:rPr>
                        <a:t>Host Country</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u="sng" kern="100" dirty="0">
                          <a:effectLst/>
                        </a:rPr>
                        <a:t>Daily Grant </a:t>
                      </a:r>
                      <a:r>
                        <a:rPr lang="tr-TR" sz="1100" u="sng" kern="100" dirty="0" err="1">
                          <a:effectLst/>
                        </a:rPr>
                        <a:t>Amount</a:t>
                      </a:r>
                      <a:r>
                        <a:rPr lang="tr-TR" sz="1100" u="sng" kern="100" dirty="0">
                          <a:effectLst/>
                        </a:rPr>
                        <a:t> (Euro)</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7626918"/>
                  </a:ext>
                </a:extLst>
              </a:tr>
              <a:tr h="920123">
                <a:tc>
                  <a:txBody>
                    <a:bodyPr/>
                    <a:lstStyle/>
                    <a:p>
                      <a:pPr>
                        <a:lnSpc>
                          <a:spcPct val="107000"/>
                        </a:lnSpc>
                        <a:spcAft>
                          <a:spcPts val="800"/>
                        </a:spcAft>
                        <a:buNone/>
                      </a:pPr>
                      <a:r>
                        <a:rPr lang="tr-TR" sz="1100" kern="100">
                          <a:effectLst/>
                        </a:rPr>
                        <a:t>Türkiye</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US" sz="1100" kern="100">
                          <a:effectLst/>
                        </a:rPr>
                        <a:t>Third Country not associated to the Programme in Regions 1–3 and 5–12</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dirty="0">
                          <a:effectLst/>
                        </a:rPr>
                        <a:t>190</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1817115"/>
                  </a:ext>
                </a:extLst>
              </a:tr>
              <a:tr h="740011">
                <a:tc>
                  <a:txBody>
                    <a:bodyPr/>
                    <a:lstStyle/>
                    <a:p>
                      <a:pPr>
                        <a:lnSpc>
                          <a:spcPct val="107000"/>
                        </a:lnSpc>
                        <a:spcAft>
                          <a:spcPts val="800"/>
                        </a:spcAft>
                        <a:buNone/>
                      </a:pPr>
                      <a:r>
                        <a:rPr lang="en-US" sz="1100" kern="100">
                          <a:effectLst/>
                        </a:rPr>
                        <a:t>Third Country not associated to the Programme in Regions 1–3 and 5–12</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Türkiye</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dirty="0">
                          <a:effectLst/>
                        </a:rPr>
                        <a:t>148</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8742227"/>
                  </a:ext>
                </a:extLst>
              </a:tr>
            </a:tbl>
          </a:graphicData>
        </a:graphic>
      </p:graphicFrame>
      <p:graphicFrame>
        <p:nvGraphicFramePr>
          <p:cNvPr id="5" name="Tablo 4">
            <a:extLst>
              <a:ext uri="{FF2B5EF4-FFF2-40B4-BE49-F238E27FC236}">
                <a16:creationId xmlns:a16="http://schemas.microsoft.com/office/drawing/2014/main" id="{9FE9C0DE-E8A1-343F-3348-8A39D4A7E561}"/>
              </a:ext>
            </a:extLst>
          </p:cNvPr>
          <p:cNvGraphicFramePr>
            <a:graphicFrameLocks noGrp="1"/>
          </p:cNvGraphicFramePr>
          <p:nvPr>
            <p:extLst>
              <p:ext uri="{D42A27DB-BD31-4B8C-83A1-F6EECF244321}">
                <p14:modId xmlns:p14="http://schemas.microsoft.com/office/powerpoint/2010/main" val="4126620645"/>
              </p:ext>
            </p:extLst>
          </p:nvPr>
        </p:nvGraphicFramePr>
        <p:xfrm>
          <a:off x="4797678" y="2757802"/>
          <a:ext cx="6556122" cy="887248"/>
        </p:xfrm>
        <a:graphic>
          <a:graphicData uri="http://schemas.openxmlformats.org/drawingml/2006/table">
            <a:tbl>
              <a:tblPr firstRow="1" firstCol="1" bandRow="1">
                <a:tableStyleId>{5C22544A-7EE6-4342-B048-85BDC9FD1C3A}</a:tableStyleId>
              </a:tblPr>
              <a:tblGrid>
                <a:gridCol w="3278061">
                  <a:extLst>
                    <a:ext uri="{9D8B030D-6E8A-4147-A177-3AD203B41FA5}">
                      <a16:colId xmlns:a16="http://schemas.microsoft.com/office/drawing/2014/main" val="4048090416"/>
                    </a:ext>
                  </a:extLst>
                </a:gridCol>
                <a:gridCol w="3278061">
                  <a:extLst>
                    <a:ext uri="{9D8B030D-6E8A-4147-A177-3AD203B41FA5}">
                      <a16:colId xmlns:a16="http://schemas.microsoft.com/office/drawing/2014/main" val="3468364073"/>
                    </a:ext>
                  </a:extLst>
                </a:gridCol>
              </a:tblGrid>
              <a:tr h="221812">
                <a:tc gridSpan="2">
                  <a:txBody>
                    <a:bodyPr/>
                    <a:lstStyle/>
                    <a:p>
                      <a:pPr>
                        <a:lnSpc>
                          <a:spcPct val="107000"/>
                        </a:lnSpc>
                        <a:spcAft>
                          <a:spcPts val="800"/>
                        </a:spcAft>
                        <a:buNone/>
                      </a:pPr>
                      <a:r>
                        <a:rPr lang="en-US" sz="1100" kern="100" dirty="0">
                          <a:effectLst/>
                        </a:rPr>
                        <a:t>Short-term physical mobility – individual support</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val="3784828224"/>
                  </a:ext>
                </a:extLst>
              </a:tr>
              <a:tr h="221812">
                <a:tc>
                  <a:txBody>
                    <a:bodyPr/>
                    <a:lstStyle/>
                    <a:p>
                      <a:pPr>
                        <a:lnSpc>
                          <a:spcPct val="107000"/>
                        </a:lnSpc>
                        <a:spcAft>
                          <a:spcPts val="800"/>
                        </a:spcAft>
                        <a:buNone/>
                      </a:pPr>
                      <a:r>
                        <a:rPr lang="tr-TR" sz="1100" u="sng" kern="100">
                          <a:effectLst/>
                        </a:rPr>
                        <a:t>Duration of Mobility</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u="sng" kern="100">
                          <a:effectLst/>
                        </a:rPr>
                        <a:t>Daily Grant Amount (Euro)</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547735"/>
                  </a:ext>
                </a:extLst>
              </a:tr>
              <a:tr h="221812">
                <a:tc>
                  <a:txBody>
                    <a:bodyPr/>
                    <a:lstStyle/>
                    <a:p>
                      <a:pPr>
                        <a:lnSpc>
                          <a:spcPct val="107000"/>
                        </a:lnSpc>
                        <a:spcAft>
                          <a:spcPts val="800"/>
                        </a:spcAft>
                        <a:buNone/>
                      </a:pPr>
                      <a:r>
                        <a:rPr lang="tr-TR" sz="1100" kern="100">
                          <a:effectLst/>
                        </a:rPr>
                        <a:t>Days 5–14</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79 Euro per day</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1749041"/>
                  </a:ext>
                </a:extLst>
              </a:tr>
              <a:tr h="221812">
                <a:tc>
                  <a:txBody>
                    <a:bodyPr/>
                    <a:lstStyle/>
                    <a:p>
                      <a:pPr>
                        <a:lnSpc>
                          <a:spcPct val="107000"/>
                        </a:lnSpc>
                        <a:spcAft>
                          <a:spcPts val="800"/>
                        </a:spcAft>
                        <a:buNone/>
                      </a:pPr>
                      <a:r>
                        <a:rPr lang="tr-TR" sz="1100" kern="100">
                          <a:effectLst/>
                        </a:rPr>
                        <a:t>Days 15–30</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dirty="0">
                          <a:effectLst/>
                        </a:rPr>
                        <a:t>56 Euro </a:t>
                      </a:r>
                      <a:r>
                        <a:rPr lang="tr-TR" sz="1100" kern="100" dirty="0" err="1">
                          <a:effectLst/>
                        </a:rPr>
                        <a:t>per</a:t>
                      </a:r>
                      <a:r>
                        <a:rPr lang="tr-TR" sz="1100" kern="100" dirty="0">
                          <a:effectLst/>
                        </a:rPr>
                        <a:t> </a:t>
                      </a:r>
                      <a:r>
                        <a:rPr lang="tr-TR" sz="1100" kern="100" dirty="0" err="1">
                          <a:effectLst/>
                        </a:rPr>
                        <a:t>day</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4921606"/>
                  </a:ext>
                </a:extLst>
              </a:tr>
            </a:tbl>
          </a:graphicData>
        </a:graphic>
      </p:graphicFrame>
      <p:graphicFrame>
        <p:nvGraphicFramePr>
          <p:cNvPr id="3" name="Tablo 2">
            <a:extLst>
              <a:ext uri="{FF2B5EF4-FFF2-40B4-BE49-F238E27FC236}">
                <a16:creationId xmlns:a16="http://schemas.microsoft.com/office/drawing/2014/main" id="{2D428BD7-18EF-DB58-6CE7-151E71A96ED8}"/>
              </a:ext>
            </a:extLst>
          </p:cNvPr>
          <p:cNvGraphicFramePr>
            <a:graphicFrameLocks noGrp="1"/>
          </p:cNvGraphicFramePr>
          <p:nvPr>
            <p:extLst>
              <p:ext uri="{D42A27DB-BD31-4B8C-83A1-F6EECF244321}">
                <p14:modId xmlns:p14="http://schemas.microsoft.com/office/powerpoint/2010/main" val="3387184489"/>
              </p:ext>
            </p:extLst>
          </p:nvPr>
        </p:nvGraphicFramePr>
        <p:xfrm>
          <a:off x="4797679" y="3894063"/>
          <a:ext cx="6556121" cy="2229079"/>
        </p:xfrm>
        <a:graphic>
          <a:graphicData uri="http://schemas.openxmlformats.org/drawingml/2006/table">
            <a:tbl>
              <a:tblPr firstRow="1" firstCol="1" bandRow="1">
                <a:tableStyleId>{5C22544A-7EE6-4342-B048-85BDC9FD1C3A}</a:tableStyleId>
              </a:tblPr>
              <a:tblGrid>
                <a:gridCol w="2255792">
                  <a:extLst>
                    <a:ext uri="{9D8B030D-6E8A-4147-A177-3AD203B41FA5}">
                      <a16:colId xmlns:a16="http://schemas.microsoft.com/office/drawing/2014/main" val="1407606480"/>
                    </a:ext>
                  </a:extLst>
                </a:gridCol>
                <a:gridCol w="2268814">
                  <a:extLst>
                    <a:ext uri="{9D8B030D-6E8A-4147-A177-3AD203B41FA5}">
                      <a16:colId xmlns:a16="http://schemas.microsoft.com/office/drawing/2014/main" val="122913169"/>
                    </a:ext>
                  </a:extLst>
                </a:gridCol>
                <a:gridCol w="2031515">
                  <a:extLst>
                    <a:ext uri="{9D8B030D-6E8A-4147-A177-3AD203B41FA5}">
                      <a16:colId xmlns:a16="http://schemas.microsoft.com/office/drawing/2014/main" val="2734292682"/>
                    </a:ext>
                  </a:extLst>
                </a:gridCol>
              </a:tblGrid>
              <a:tr h="221812">
                <a:tc gridSpan="3">
                  <a:txBody>
                    <a:bodyPr/>
                    <a:lstStyle/>
                    <a:p>
                      <a:pPr>
                        <a:lnSpc>
                          <a:spcPct val="107000"/>
                        </a:lnSpc>
                        <a:spcAft>
                          <a:spcPts val="800"/>
                        </a:spcAft>
                        <a:buNone/>
                      </a:pPr>
                      <a:r>
                        <a:rPr lang="tr-TR" sz="1100" kern="100" dirty="0">
                          <a:effectLst/>
                        </a:rPr>
                        <a:t>Travel </a:t>
                      </a:r>
                      <a:r>
                        <a:rPr lang="tr-TR" sz="1100" kern="100" dirty="0" err="1">
                          <a:effectLst/>
                        </a:rPr>
                        <a:t>support</a:t>
                      </a:r>
                      <a:r>
                        <a:rPr lang="tr-TR" sz="1100" kern="100" dirty="0">
                          <a:effectLst/>
                        </a:rPr>
                        <a:t> </a:t>
                      </a:r>
                      <a:r>
                        <a:rPr lang="tr-TR" sz="1100" kern="100" dirty="0" err="1">
                          <a:effectLst/>
                        </a:rPr>
                        <a:t>amounts</a:t>
                      </a:r>
                      <a:r>
                        <a:rPr lang="tr-TR" sz="1100" kern="100" dirty="0">
                          <a:effectLst/>
                        </a:rPr>
                        <a:t>:</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15077216"/>
                  </a:ext>
                </a:extLst>
              </a:tr>
              <a:tr h="454583">
                <a:tc>
                  <a:txBody>
                    <a:bodyPr/>
                    <a:lstStyle/>
                    <a:p>
                      <a:pPr>
                        <a:lnSpc>
                          <a:spcPct val="107000"/>
                        </a:lnSpc>
                        <a:spcAft>
                          <a:spcPts val="800"/>
                        </a:spcAft>
                        <a:buNone/>
                      </a:pPr>
                      <a:r>
                        <a:rPr lang="tr-TR" sz="1100" u="sng" kern="100" dirty="0">
                          <a:effectLst/>
                        </a:rPr>
                        <a:t>Travel </a:t>
                      </a:r>
                      <a:r>
                        <a:rPr lang="tr-TR" sz="1100" u="sng" kern="100" dirty="0" err="1">
                          <a:effectLst/>
                        </a:rPr>
                        <a:t>Distance</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u="sng" kern="100">
                          <a:effectLst/>
                        </a:rPr>
                        <a:t>Standard Travel Grant Amount</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u="sng" kern="100" dirty="0" err="1">
                          <a:effectLst/>
                        </a:rPr>
                        <a:t>Green</a:t>
                      </a:r>
                      <a:r>
                        <a:rPr lang="tr-TR" sz="1100" u="sng" kern="100" dirty="0">
                          <a:effectLst/>
                        </a:rPr>
                        <a:t> Travel Grant </a:t>
                      </a:r>
                      <a:r>
                        <a:rPr lang="tr-TR" sz="1100" u="sng" kern="100" dirty="0" err="1">
                          <a:effectLst/>
                        </a:rPr>
                        <a:t>Amount</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4222139"/>
                  </a:ext>
                </a:extLst>
              </a:tr>
              <a:tr h="221812">
                <a:tc>
                  <a:txBody>
                    <a:bodyPr/>
                    <a:lstStyle/>
                    <a:p>
                      <a:pPr>
                        <a:lnSpc>
                          <a:spcPct val="107000"/>
                        </a:lnSpc>
                        <a:spcAft>
                          <a:spcPts val="800"/>
                        </a:spcAft>
                        <a:buNone/>
                      </a:pPr>
                      <a:r>
                        <a:rPr lang="tr-TR" sz="1100" kern="100">
                          <a:effectLst/>
                        </a:rPr>
                        <a:t>10–99 km</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28 €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56 €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685214"/>
                  </a:ext>
                </a:extLst>
              </a:tr>
              <a:tr h="221812">
                <a:tc>
                  <a:txBody>
                    <a:bodyPr/>
                    <a:lstStyle/>
                    <a:p>
                      <a:pPr>
                        <a:lnSpc>
                          <a:spcPct val="107000"/>
                        </a:lnSpc>
                        <a:spcAft>
                          <a:spcPts val="800"/>
                        </a:spcAft>
                        <a:buNone/>
                      </a:pPr>
                      <a:r>
                        <a:rPr lang="tr-TR" sz="1100" kern="100">
                          <a:effectLst/>
                        </a:rPr>
                        <a:t>100–499 km</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211 €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285 €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0724770"/>
                  </a:ext>
                </a:extLst>
              </a:tr>
              <a:tr h="221812">
                <a:tc>
                  <a:txBody>
                    <a:bodyPr/>
                    <a:lstStyle/>
                    <a:p>
                      <a:pPr>
                        <a:lnSpc>
                          <a:spcPct val="107000"/>
                        </a:lnSpc>
                        <a:spcAft>
                          <a:spcPts val="800"/>
                        </a:spcAft>
                        <a:buNone/>
                      </a:pPr>
                      <a:r>
                        <a:rPr lang="tr-TR" sz="1100" kern="100">
                          <a:effectLst/>
                        </a:rPr>
                        <a:t>500–1,999 km</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309 €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417 €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224873"/>
                  </a:ext>
                </a:extLst>
              </a:tr>
              <a:tr h="221812">
                <a:tc>
                  <a:txBody>
                    <a:bodyPr/>
                    <a:lstStyle/>
                    <a:p>
                      <a:pPr>
                        <a:lnSpc>
                          <a:spcPct val="107000"/>
                        </a:lnSpc>
                        <a:spcAft>
                          <a:spcPts val="800"/>
                        </a:spcAft>
                        <a:buNone/>
                      </a:pPr>
                      <a:r>
                        <a:rPr lang="tr-TR" sz="1100" kern="100">
                          <a:effectLst/>
                        </a:rPr>
                        <a:t>2,000–2,999 km</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395 €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535 €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8231066"/>
                  </a:ext>
                </a:extLst>
              </a:tr>
              <a:tr h="221812">
                <a:tc>
                  <a:txBody>
                    <a:bodyPr/>
                    <a:lstStyle/>
                    <a:p>
                      <a:pPr>
                        <a:lnSpc>
                          <a:spcPct val="107000"/>
                        </a:lnSpc>
                        <a:spcAft>
                          <a:spcPts val="800"/>
                        </a:spcAft>
                        <a:buNone/>
                      </a:pPr>
                      <a:r>
                        <a:rPr lang="tr-TR" sz="1100" kern="100">
                          <a:effectLst/>
                        </a:rPr>
                        <a:t>3,000–3,999 km</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580 €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785 €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5336863"/>
                  </a:ext>
                </a:extLst>
              </a:tr>
              <a:tr h="221812">
                <a:tc>
                  <a:txBody>
                    <a:bodyPr/>
                    <a:lstStyle/>
                    <a:p>
                      <a:pPr>
                        <a:lnSpc>
                          <a:spcPct val="107000"/>
                        </a:lnSpc>
                        <a:spcAft>
                          <a:spcPts val="800"/>
                        </a:spcAft>
                        <a:buNone/>
                      </a:pPr>
                      <a:r>
                        <a:rPr lang="tr-TR" sz="1100" kern="100">
                          <a:effectLst/>
                        </a:rPr>
                        <a:t>4,000–7,999 km</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1,188 €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1188 €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4119614"/>
                  </a:ext>
                </a:extLst>
              </a:tr>
              <a:tr h="221812">
                <a:tc>
                  <a:txBody>
                    <a:bodyPr/>
                    <a:lstStyle/>
                    <a:p>
                      <a:pPr>
                        <a:lnSpc>
                          <a:spcPct val="107000"/>
                        </a:lnSpc>
                        <a:spcAft>
                          <a:spcPts val="800"/>
                        </a:spcAft>
                        <a:buNone/>
                      </a:pPr>
                      <a:r>
                        <a:rPr lang="tr-TR" sz="1100" kern="100">
                          <a:effectLst/>
                        </a:rPr>
                        <a:t>8,000 km and above</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1,735 €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dirty="0">
                          <a:effectLst/>
                        </a:rPr>
                        <a:t>1735 €</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5151387"/>
                  </a:ext>
                </a:extLst>
              </a:tr>
            </a:tbl>
          </a:graphicData>
        </a:graphic>
      </p:graphicFrame>
    </p:spTree>
    <p:extLst>
      <p:ext uri="{BB962C8B-B14F-4D97-AF65-F5344CB8AC3E}">
        <p14:creationId xmlns:p14="http://schemas.microsoft.com/office/powerpoint/2010/main" val="151080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11AC16-9F28-0876-3E4B-87D150E7EDB2}"/>
              </a:ext>
            </a:extLst>
          </p:cNvPr>
          <p:cNvSpPr>
            <a:spLocks noGrp="1"/>
          </p:cNvSpPr>
          <p:nvPr>
            <p:ph type="title"/>
          </p:nvPr>
        </p:nvSpPr>
        <p:spPr/>
        <p:txBody>
          <a:bodyPr/>
          <a:lstStyle/>
          <a:p>
            <a:r>
              <a:rPr lang="tr-TR" dirty="0"/>
              <a:t>Erasmus+ KA171 projesi nedir?</a:t>
            </a:r>
          </a:p>
        </p:txBody>
      </p:sp>
      <p:sp>
        <p:nvSpPr>
          <p:cNvPr id="3" name="İçerik Yer Tutucusu 2">
            <a:extLst>
              <a:ext uri="{FF2B5EF4-FFF2-40B4-BE49-F238E27FC236}">
                <a16:creationId xmlns:a16="http://schemas.microsoft.com/office/drawing/2014/main" id="{EAF58619-85C2-8BF5-150B-66F30A17B535}"/>
              </a:ext>
            </a:extLst>
          </p:cNvPr>
          <p:cNvSpPr>
            <a:spLocks noGrp="1"/>
          </p:cNvSpPr>
          <p:nvPr>
            <p:ph idx="1"/>
          </p:nvPr>
        </p:nvSpPr>
        <p:spPr/>
        <p:txBody>
          <a:bodyPr/>
          <a:lstStyle/>
          <a:p>
            <a:r>
              <a:rPr lang="tr-TR" b="1" dirty="0"/>
              <a:t>Teklif Çağrıları ve Rehberler (Türkiye Ulusal Ajansı): </a:t>
            </a:r>
            <a:r>
              <a:rPr lang="tr-TR" b="1" u="sng" dirty="0">
                <a:hlinkClick r:id="rId2"/>
              </a:rPr>
              <a:t>https://www.ua.gov.tr/anasayfa/icerikler/teklif-cagrilari-ve-rehberler/</a:t>
            </a:r>
            <a:r>
              <a:rPr lang="tr-TR" b="1" dirty="0"/>
              <a:t> </a:t>
            </a:r>
            <a:endParaRPr lang="tr-TR" dirty="0"/>
          </a:p>
          <a:p>
            <a:r>
              <a:rPr lang="tr-TR" b="1" dirty="0" err="1"/>
              <a:t>ISUBÜ’nün</a:t>
            </a:r>
            <a:r>
              <a:rPr lang="tr-TR" b="1" dirty="0"/>
              <a:t> tüm ikili anlaşmaları (</a:t>
            </a:r>
            <a:r>
              <a:rPr lang="tr-TR" b="1" dirty="0" err="1"/>
              <a:t>MoU</a:t>
            </a:r>
            <a:r>
              <a:rPr lang="tr-TR" b="1" dirty="0"/>
              <a:t>, KA131, KA171): </a:t>
            </a:r>
            <a:r>
              <a:rPr lang="tr-TR" b="1" u="sng" dirty="0">
                <a:hlinkClick r:id="rId3"/>
              </a:rPr>
              <a:t>https://docs.google.com/spreadsheets/d/1bnoe-rdUVil-lTkZAkjTz7QIItXqZHLs/edit?gid=1355103788</a:t>
            </a:r>
            <a:r>
              <a:rPr lang="tr-TR" b="1" dirty="0"/>
              <a:t> </a:t>
            </a:r>
            <a:endParaRPr lang="tr-TR" dirty="0"/>
          </a:p>
        </p:txBody>
      </p:sp>
    </p:spTree>
    <p:extLst>
      <p:ext uri="{BB962C8B-B14F-4D97-AF65-F5344CB8AC3E}">
        <p14:creationId xmlns:p14="http://schemas.microsoft.com/office/powerpoint/2010/main" val="1595774746"/>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222</TotalTime>
  <Words>1801</Words>
  <Application>Microsoft Office PowerPoint</Application>
  <PresentationFormat>Geniş ekran</PresentationFormat>
  <Paragraphs>139</Paragraphs>
  <Slides>21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Avenir Next LT Pro</vt:lpstr>
      <vt:lpstr>AvenirNext LT Pro Medium</vt:lpstr>
      <vt:lpstr>Calibri</vt:lpstr>
      <vt:lpstr>BlockprintVTI</vt:lpstr>
      <vt:lpstr>ERASMUS+ KA171 PROJE TANITIM VE YAZIM TOPLANTISI</vt:lpstr>
      <vt:lpstr>GÜNDEM</vt:lpstr>
      <vt:lpstr>Erasmus+ KA171 projesi nedir?</vt:lpstr>
      <vt:lpstr>Erasmus+ KA171 projesi nedir?</vt:lpstr>
      <vt:lpstr>Erasmus+ KA171 projesi nedir?</vt:lpstr>
      <vt:lpstr>Erasmus+ KA171 projesi nedir?</vt:lpstr>
      <vt:lpstr>* UA 2025 KA171 El Kitabı</vt:lpstr>
      <vt:lpstr>*Erasmus+ KA171 güncel hibe miktarları (UA 2025 KA171 El Kitabı)</vt:lpstr>
      <vt:lpstr>Erasmus+ KA171 projesi nedir?</vt:lpstr>
      <vt:lpstr>İş Akışının Tanıtımı: Erasmus+ KA171 Başvuru Süreci</vt:lpstr>
      <vt:lpstr>İş Akışının Tanıtımı: Erasmus+ KA171 Başvuru Süreci</vt:lpstr>
      <vt:lpstr>PowerPoint Sunusu</vt:lpstr>
      <vt:lpstr>Başvuru Öncesi Ön Hazırlık</vt:lpstr>
      <vt:lpstr>Başvuru Öncesi Ön Hazırlık</vt:lpstr>
      <vt:lpstr>Başvuru Öncesi Ön Hazırlık</vt:lpstr>
      <vt:lpstr>Başvuru Öncesi Ön Hazırlık</vt:lpstr>
      <vt:lpstr>Başvuru Öncesi Ön Hazırlık</vt:lpstr>
      <vt:lpstr>Başvuru Öncesi Ön Hazırlık</vt:lpstr>
      <vt:lpstr>Başvuru Süreci</vt:lpstr>
      <vt:lpstr>Başvuru Sonuçlarının Duyurulması Sonrası Süreç</vt:lpstr>
      <vt:lpstr>Katılımınız için teşekkür ederiz.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Hakan Ozan</dc:creator>
  <cp:lastModifiedBy>Hakan Ozan</cp:lastModifiedBy>
  <cp:revision>5</cp:revision>
  <dcterms:created xsi:type="dcterms:W3CDTF">2025-12-09T13:49:25Z</dcterms:created>
  <dcterms:modified xsi:type="dcterms:W3CDTF">2025-12-10T10:05:31Z</dcterms:modified>
</cp:coreProperties>
</file>